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97" r:id="rId3"/>
  </p:sldMasterIdLst>
  <p:sldIdLst>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794" y="-3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3962857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BBAE9B6-541A-49F2-9ABB-5BFF1DAB0D3F}" type="datetimeFigureOut">
              <a:rPr lang="tr-TR" smtClean="0">
                <a:solidFill>
                  <a:srgbClr val="DBF5F9">
                    <a:shade val="90000"/>
                  </a:srgbClr>
                </a:solidFill>
              </a:rPr>
              <a:pPr/>
              <a:t>02.10.2023</a:t>
            </a:fld>
            <a:endParaRPr lang="tr-TR">
              <a:solidFill>
                <a:srgbClr val="DBF5F9">
                  <a:shade val="90000"/>
                </a:srgbClr>
              </a:solidFill>
            </a:endParaRPr>
          </a:p>
        </p:txBody>
      </p:sp>
      <p:sp>
        <p:nvSpPr>
          <p:cNvPr id="5" name="Altbilgi Yer Tutucusu 4"/>
          <p:cNvSpPr>
            <a:spLocks noGrp="1"/>
          </p:cNvSpPr>
          <p:nvPr>
            <p:ph type="ftr" sz="quarter" idx="11"/>
          </p:nvPr>
        </p:nvSpPr>
        <p:spPr/>
        <p:txBody>
          <a:bodyPr/>
          <a:lstStyle/>
          <a:p>
            <a:endParaRPr lang="tr-TR">
              <a:solidFill>
                <a:srgbClr val="DBF5F9">
                  <a:shade val="90000"/>
                </a:srgbClr>
              </a:solidFill>
            </a:endParaRPr>
          </a:p>
        </p:txBody>
      </p:sp>
      <p:sp>
        <p:nvSpPr>
          <p:cNvPr id="6" name="Slayt Numarası Yer Tutucusu 5"/>
          <p:cNvSpPr>
            <a:spLocks noGrp="1"/>
          </p:cNvSpPr>
          <p:nvPr>
            <p:ph type="sldNum" sz="quarter" idx="12"/>
          </p:nvPr>
        </p:nvSpPr>
        <p:spPr/>
        <p:txBody>
          <a:bodyPr/>
          <a:lstStyle/>
          <a:p>
            <a:fld id="{391D5632-EB93-44F7-AA68-248004A94877}"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xmlns="" val="1878553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5" name="Altbilgi Yer Tutucusu 4"/>
          <p:cNvSpPr>
            <a:spLocks noGrp="1"/>
          </p:cNvSpPr>
          <p:nvPr>
            <p:ph type="ftr" sz="quarter" idx="11"/>
          </p:nvPr>
        </p:nvSpPr>
        <p:spPr/>
        <p:txBody>
          <a:bodyPr/>
          <a:lstStyle/>
          <a:p>
            <a:endParaRPr lang="tr-TR">
              <a:solidFill>
                <a:srgbClr val="04617B">
                  <a:shade val="90000"/>
                </a:srgbClr>
              </a:solidFill>
            </a:endParaRPr>
          </a:p>
        </p:txBody>
      </p:sp>
      <p:sp>
        <p:nvSpPr>
          <p:cNvPr id="6" name="Slayt Numarası Yer Tutucusu 5"/>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1592902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BBAE9B6-541A-49F2-9ABB-5BFF1DAB0D3F}" type="datetimeFigureOut">
              <a:rPr lang="tr-TR" smtClean="0">
                <a:solidFill>
                  <a:srgbClr val="DBF5F9">
                    <a:shade val="90000"/>
                  </a:srgbClr>
                </a:solidFill>
              </a:rPr>
              <a:pPr/>
              <a:t>02.10.2023</a:t>
            </a:fld>
            <a:endParaRPr lang="tr-TR">
              <a:solidFill>
                <a:srgbClr val="DBF5F9">
                  <a:shade val="90000"/>
                </a:srgbClr>
              </a:solidFill>
            </a:endParaRPr>
          </a:p>
        </p:txBody>
      </p:sp>
      <p:sp>
        <p:nvSpPr>
          <p:cNvPr id="5" name="Altbilgi Yer Tutucusu 4"/>
          <p:cNvSpPr>
            <a:spLocks noGrp="1"/>
          </p:cNvSpPr>
          <p:nvPr>
            <p:ph type="ftr" sz="quarter" idx="11"/>
          </p:nvPr>
        </p:nvSpPr>
        <p:spPr/>
        <p:txBody>
          <a:bodyPr/>
          <a:lstStyle/>
          <a:p>
            <a:endParaRPr lang="tr-TR">
              <a:solidFill>
                <a:srgbClr val="DBF5F9">
                  <a:shade val="90000"/>
                </a:srgbClr>
              </a:solidFill>
            </a:endParaRPr>
          </a:p>
        </p:txBody>
      </p:sp>
      <p:sp>
        <p:nvSpPr>
          <p:cNvPr id="6" name="Slayt Numarası Yer Tutucusu 5"/>
          <p:cNvSpPr>
            <a:spLocks noGrp="1"/>
          </p:cNvSpPr>
          <p:nvPr>
            <p:ph type="sldNum" sz="quarter" idx="12"/>
          </p:nvPr>
        </p:nvSpPr>
        <p:spPr/>
        <p:txBody>
          <a:bodyPr/>
          <a:lstStyle/>
          <a:p>
            <a:fld id="{391D5632-EB93-44F7-AA68-248004A94877}"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xmlns="" val="3990485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6" name="Altbilgi Yer Tutucusu 5"/>
          <p:cNvSpPr>
            <a:spLocks noGrp="1"/>
          </p:cNvSpPr>
          <p:nvPr>
            <p:ph type="ftr" sz="quarter" idx="11"/>
          </p:nvPr>
        </p:nvSpPr>
        <p:spPr/>
        <p:txBody>
          <a:bodyPr/>
          <a:lstStyle/>
          <a:p>
            <a:endParaRPr lang="tr-TR">
              <a:solidFill>
                <a:srgbClr val="04617B">
                  <a:shade val="90000"/>
                </a:srgbClr>
              </a:solidFill>
            </a:endParaRPr>
          </a:p>
        </p:txBody>
      </p:sp>
      <p:sp>
        <p:nvSpPr>
          <p:cNvPr id="7" name="Slayt Numarası Yer Tutucusu 6"/>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2484183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8" name="Altbilgi Yer Tutucusu 7"/>
          <p:cNvSpPr>
            <a:spLocks noGrp="1"/>
          </p:cNvSpPr>
          <p:nvPr>
            <p:ph type="ftr" sz="quarter" idx="11"/>
          </p:nvPr>
        </p:nvSpPr>
        <p:spPr/>
        <p:txBody>
          <a:bodyPr/>
          <a:lstStyle/>
          <a:p>
            <a:endParaRPr lang="tr-TR">
              <a:solidFill>
                <a:srgbClr val="04617B">
                  <a:shade val="90000"/>
                </a:srgbClr>
              </a:solidFill>
            </a:endParaRPr>
          </a:p>
        </p:txBody>
      </p:sp>
      <p:sp>
        <p:nvSpPr>
          <p:cNvPr id="9" name="Slayt Numarası Yer Tutucusu 8"/>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223628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3694015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4" name="Altbilgi Yer Tutucusu 3"/>
          <p:cNvSpPr>
            <a:spLocks noGrp="1"/>
          </p:cNvSpPr>
          <p:nvPr>
            <p:ph type="ftr" sz="quarter" idx="11"/>
          </p:nvPr>
        </p:nvSpPr>
        <p:spPr/>
        <p:txBody>
          <a:bodyPr/>
          <a:lstStyle/>
          <a:p>
            <a:endParaRPr lang="tr-TR">
              <a:solidFill>
                <a:srgbClr val="04617B">
                  <a:shade val="90000"/>
                </a:srgbClr>
              </a:solidFill>
            </a:endParaRPr>
          </a:p>
        </p:txBody>
      </p:sp>
      <p:sp>
        <p:nvSpPr>
          <p:cNvPr id="5" name="Slayt Numarası Yer Tutucusu 4"/>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3249600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3" name="Altbilgi Yer Tutucusu 2"/>
          <p:cNvSpPr>
            <a:spLocks noGrp="1"/>
          </p:cNvSpPr>
          <p:nvPr>
            <p:ph type="ftr" sz="quarter" idx="11"/>
          </p:nvPr>
        </p:nvSpPr>
        <p:spPr/>
        <p:txBody>
          <a:bodyPr/>
          <a:lstStyle/>
          <a:p>
            <a:endParaRPr lang="tr-TR">
              <a:solidFill>
                <a:srgbClr val="04617B">
                  <a:shade val="90000"/>
                </a:srgbClr>
              </a:solidFill>
            </a:endParaRPr>
          </a:p>
        </p:txBody>
      </p:sp>
      <p:sp>
        <p:nvSpPr>
          <p:cNvPr id="4" name="Slayt Numarası Yer Tutucusu 3"/>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1647987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6" name="Altbilgi Yer Tutucusu 5"/>
          <p:cNvSpPr>
            <a:spLocks noGrp="1"/>
          </p:cNvSpPr>
          <p:nvPr>
            <p:ph type="ftr" sz="quarter" idx="11"/>
          </p:nvPr>
        </p:nvSpPr>
        <p:spPr/>
        <p:txBody>
          <a:bodyPr/>
          <a:lstStyle/>
          <a:p>
            <a:endParaRPr lang="tr-TR">
              <a:solidFill>
                <a:srgbClr val="04617B">
                  <a:shade val="90000"/>
                </a:srgbClr>
              </a:solidFill>
            </a:endParaRPr>
          </a:p>
        </p:txBody>
      </p:sp>
      <p:sp>
        <p:nvSpPr>
          <p:cNvPr id="7" name="Slayt Numarası Yer Tutucusu 6"/>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428150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6" name="Altbilgi Yer Tutucusu 5"/>
          <p:cNvSpPr>
            <a:spLocks noGrp="1"/>
          </p:cNvSpPr>
          <p:nvPr>
            <p:ph type="ftr" sz="quarter" idx="11"/>
          </p:nvPr>
        </p:nvSpPr>
        <p:spPr/>
        <p:txBody>
          <a:bodyPr/>
          <a:lstStyle/>
          <a:p>
            <a:endParaRPr lang="tr-TR">
              <a:solidFill>
                <a:srgbClr val="04617B">
                  <a:shade val="90000"/>
                </a:srgbClr>
              </a:solidFill>
            </a:endParaRPr>
          </a:p>
        </p:txBody>
      </p:sp>
      <p:sp>
        <p:nvSpPr>
          <p:cNvPr id="7" name="Slayt Numarası Yer Tutucusu 6"/>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5367652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5" name="Altbilgi Yer Tutucusu 4"/>
          <p:cNvSpPr>
            <a:spLocks noGrp="1"/>
          </p:cNvSpPr>
          <p:nvPr>
            <p:ph type="ftr" sz="quarter" idx="11"/>
          </p:nvPr>
        </p:nvSpPr>
        <p:spPr/>
        <p:txBody>
          <a:bodyPr/>
          <a:lstStyle/>
          <a:p>
            <a:endParaRPr lang="tr-TR">
              <a:solidFill>
                <a:srgbClr val="04617B">
                  <a:shade val="90000"/>
                </a:srgbClr>
              </a:solidFill>
            </a:endParaRPr>
          </a:p>
        </p:txBody>
      </p:sp>
      <p:sp>
        <p:nvSpPr>
          <p:cNvPr id="6" name="Slayt Numarası Yer Tutucusu 5"/>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1256145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BAE9B6-541A-49F2-9ABB-5BFF1DAB0D3F}" type="datetimeFigureOut">
              <a:rPr lang="tr-TR" smtClean="0">
                <a:solidFill>
                  <a:srgbClr val="04617B">
                    <a:shade val="90000"/>
                  </a:srgbClr>
                </a:solidFill>
              </a:rPr>
              <a:pPr/>
              <a:t>02.10.2023</a:t>
            </a:fld>
            <a:endParaRPr lang="tr-TR">
              <a:solidFill>
                <a:srgbClr val="04617B">
                  <a:shade val="90000"/>
                </a:srgbClr>
              </a:solidFill>
            </a:endParaRPr>
          </a:p>
        </p:txBody>
      </p:sp>
      <p:sp>
        <p:nvSpPr>
          <p:cNvPr id="5" name="Altbilgi Yer Tutucusu 4"/>
          <p:cNvSpPr>
            <a:spLocks noGrp="1"/>
          </p:cNvSpPr>
          <p:nvPr>
            <p:ph type="ftr" sz="quarter" idx="11"/>
          </p:nvPr>
        </p:nvSpPr>
        <p:spPr/>
        <p:txBody>
          <a:bodyPr/>
          <a:lstStyle/>
          <a:p>
            <a:endParaRPr lang="tr-TR">
              <a:solidFill>
                <a:srgbClr val="04617B">
                  <a:shade val="90000"/>
                </a:srgbClr>
              </a:solidFill>
            </a:endParaRPr>
          </a:p>
        </p:txBody>
      </p:sp>
      <p:sp>
        <p:nvSpPr>
          <p:cNvPr id="6" name="Slayt Numarası Yer Tutucusu 5"/>
          <p:cNvSpPr>
            <a:spLocks noGrp="1"/>
          </p:cNvSpPr>
          <p:nvPr>
            <p:ph type="sldNum" sz="quarter" idx="12"/>
          </p:nvPr>
        </p:nvSpPr>
        <p:spPr/>
        <p:txBody>
          <a:bodyPr/>
          <a:lstStyle/>
          <a:p>
            <a:fld id="{391D5632-EB93-44F7-AA68-248004A94877}"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xmlns="" val="220667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10/2/2023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B9181-BA07-4C95-A778-F77552760DE9}" type="datetimeFigureOut">
              <a:rPr lang="tr-TR" smtClean="0"/>
              <a:pPr/>
              <a:t>02.10.2023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BDA46-06A2-4F23-976B-B3FF23D02DB5}" type="slidenum">
              <a:rPr lang="tr-TR" smtClean="0"/>
              <a:pPr/>
              <a:t>‹#›</a:t>
            </a:fld>
            <a:endParaRPr lang="tr-TR"/>
          </a:p>
        </p:txBody>
      </p:sp>
    </p:spTree>
    <p:extLst>
      <p:ext uri="{BB962C8B-B14F-4D97-AF65-F5344CB8AC3E}">
        <p14:creationId xmlns:p14="http://schemas.microsoft.com/office/powerpoint/2010/main" xmlns="" val="108867266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hyperlink" Target="https://www.resiliency.com/" TargetMode="External"/><Relationship Id="rId2" Type="http://schemas.openxmlformats.org/officeDocument/2006/relationships/hyperlink" Target="https://brave.resilienceresearch.org/about/" TargetMode="External"/><Relationship Id="rId1" Type="http://schemas.openxmlformats.org/officeDocument/2006/relationships/slideLayout" Target="../slideLayouts/slideLayout16.xml"/><Relationship Id="rId4" Type="http://schemas.openxmlformats.org/officeDocument/2006/relationships/hyperlink" Target="https://www.apa.org/topics/resilience-guide-pare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95936" y="4396402"/>
            <a:ext cx="4788024" cy="646331"/>
          </a:xfrm>
          <a:prstGeom prst="rect">
            <a:avLst/>
          </a:prstGeom>
          <a:noFill/>
        </p:spPr>
        <p:txBody>
          <a:bodyPr wrap="square">
            <a:spAutoFit/>
          </a:bodyPr>
          <a:lstStyle/>
          <a:p>
            <a:pPr algn="ctr" fontAlgn="auto">
              <a:spcBef>
                <a:spcPts val="0"/>
              </a:spcBef>
              <a:spcAft>
                <a:spcPts val="0"/>
              </a:spcAft>
              <a:defRPr/>
            </a:pPr>
            <a:r>
              <a:rPr kumimoji="0" lang="tr-TR" altLang="ko-KR" b="1" dirty="0" smtClean="0">
                <a:solidFill>
                  <a:schemeClr val="tx1">
                    <a:lumMod val="75000"/>
                    <a:lumOff val="25000"/>
                  </a:schemeClr>
                </a:solidFill>
                <a:latin typeface="Arial" pitchFamily="34" charset="0"/>
                <a:cs typeface="Arial" pitchFamily="34" charset="0"/>
              </a:rPr>
              <a:t>EDREMİT FERNUR SÖZEN MTAL</a:t>
            </a:r>
          </a:p>
          <a:p>
            <a:pPr algn="ctr" fontAlgn="auto">
              <a:spcBef>
                <a:spcPts val="0"/>
              </a:spcBef>
              <a:spcAft>
                <a:spcPts val="0"/>
              </a:spcAft>
              <a:defRPr/>
            </a:pPr>
            <a:r>
              <a:rPr lang="tr-TR" altLang="ko-KR" b="1" dirty="0" smtClean="0">
                <a:solidFill>
                  <a:schemeClr val="tx1">
                    <a:lumMod val="75000"/>
                    <a:lumOff val="25000"/>
                  </a:schemeClr>
                </a:solidFill>
                <a:latin typeface="Arial" pitchFamily="34" charset="0"/>
                <a:cs typeface="Arial" pitchFamily="34" charset="0"/>
              </a:rPr>
              <a:t>Rehberlik Servisi</a:t>
            </a:r>
            <a:endParaRPr kumimoji="0" lang="en-US" altLang="ko-KR" b="1" dirty="0">
              <a:solidFill>
                <a:schemeClr val="tx1">
                  <a:lumMod val="75000"/>
                  <a:lumOff val="25000"/>
                </a:schemeClr>
              </a:solidFill>
              <a:latin typeface="Arial" pitchFamily="34" charset="0"/>
              <a:cs typeface="Arial" pitchFamily="34" charset="0"/>
            </a:endParaRPr>
          </a:p>
        </p:txBody>
      </p:sp>
      <p:sp>
        <p:nvSpPr>
          <p:cNvPr id="5" name="TextBox 1"/>
          <p:cNvSpPr txBox="1">
            <a:spLocks noChangeArrowheads="1"/>
          </p:cNvSpPr>
          <p:nvPr/>
        </p:nvSpPr>
        <p:spPr bwMode="auto">
          <a:xfrm>
            <a:off x="36004" y="0"/>
            <a:ext cx="9071992" cy="2308324"/>
          </a:xfrm>
          <a:prstGeom prst="rect">
            <a:avLst/>
          </a:prstGeom>
          <a:noFill/>
          <a:ln w="9525">
            <a:noFill/>
            <a:miter lim="800000"/>
            <a:headEnd/>
            <a:tailEnd/>
          </a:ln>
        </p:spPr>
        <p:txBody>
          <a:bodyPr wrap="square">
            <a:spAutoFit/>
          </a:bodyPr>
          <a:lstStyle/>
          <a:p>
            <a:pPr algn="ctr"/>
            <a:endParaRPr lang="tr-TR" sz="3600" b="1" dirty="0" smtClean="0">
              <a:solidFill>
                <a:schemeClr val="bg1"/>
              </a:solidFill>
              <a:latin typeface="QuatroSlab"/>
              <a:ea typeface="+mj-ea"/>
              <a:cs typeface="+mj-cs"/>
            </a:endParaRPr>
          </a:p>
          <a:p>
            <a:pPr algn="ctr"/>
            <a:r>
              <a:rPr lang="tr-TR" sz="3600" b="1" dirty="0" smtClean="0">
                <a:solidFill>
                  <a:schemeClr val="bg1"/>
                </a:solidFill>
                <a:latin typeface="QuatroSlab"/>
                <a:ea typeface="+mj-ea"/>
                <a:cs typeface="+mj-cs"/>
              </a:rPr>
              <a:t>Ebeveynler ve Öğretmenler İçin </a:t>
            </a:r>
          </a:p>
          <a:p>
            <a:pPr algn="ctr"/>
            <a:r>
              <a:rPr lang="tr-TR" sz="3600" b="1" dirty="0" smtClean="0">
                <a:solidFill>
                  <a:schemeClr val="bg1"/>
                </a:solidFill>
                <a:latin typeface="QuatroSlab"/>
                <a:ea typeface="+mj-ea"/>
                <a:cs typeface="+mj-cs"/>
              </a:rPr>
              <a:t>Psikolojik Sağlamlık Kılavuzu</a:t>
            </a:r>
            <a:r>
              <a:rPr lang="tr-TR" sz="5000" dirty="0" smtClean="0">
                <a:solidFill>
                  <a:srgbClr val="444444"/>
                </a:solidFill>
                <a:latin typeface="QuatroSlab"/>
                <a:ea typeface="+mj-ea"/>
                <a:cs typeface="+mj-cs"/>
              </a:rPr>
              <a:t/>
            </a:r>
            <a:br>
              <a:rPr lang="tr-TR" sz="5000" dirty="0" smtClean="0">
                <a:solidFill>
                  <a:srgbClr val="444444"/>
                </a:solidFill>
                <a:latin typeface="QuatroSlab"/>
                <a:ea typeface="+mj-ea"/>
                <a:cs typeface="+mj-cs"/>
              </a:rPr>
            </a:br>
            <a:endParaRPr lang="en-US" altLang="ko-KR" sz="3600" b="1" dirty="0" smtClean="0">
              <a:solidFill>
                <a:schemeClr val="bg1"/>
              </a:solidFill>
              <a:latin typeface="Arial" pitchFamily="34" charset="0"/>
              <a:ea typeface="맑은 고딕" pitchFamily="50" charset="-127"/>
              <a:cs typeface="Arial" pitchFamily="34" charset="0"/>
            </a:endParaRPr>
          </a:p>
        </p:txBody>
      </p:sp>
      <p:sp>
        <p:nvSpPr>
          <p:cNvPr id="7" name="TextBox 6">
            <a:hlinkClick r:id="rId2"/>
          </p:cNvPr>
          <p:cNvSpPr txBox="1"/>
          <p:nvPr/>
        </p:nvSpPr>
        <p:spPr>
          <a:xfrm>
            <a:off x="0" y="6597932"/>
            <a:ext cx="9144000" cy="215444"/>
          </a:xfrm>
          <a:prstGeom prst="rect">
            <a:avLst/>
          </a:prstGeom>
          <a:noFill/>
        </p:spPr>
        <p:txBody>
          <a:bodyPr wrap="square" rtlCol="0">
            <a:spAutoFit/>
          </a:bodyPr>
          <a:lstStyle/>
          <a:p>
            <a:pPr algn="ctr"/>
            <a:r>
              <a:rPr lang="en-US" altLang="ko-KR" sz="800" dirty="0" smtClean="0">
                <a:solidFill>
                  <a:schemeClr val="tx1">
                    <a:lumMod val="75000"/>
                    <a:lumOff val="25000"/>
                  </a:schemeClr>
                </a:solidFill>
                <a:latin typeface="Arial" pitchFamily="34" charset="0"/>
                <a:cs typeface="Arial" pitchFamily="34" charset="0"/>
              </a:rPr>
              <a:t>ALLPPT.com _ Free PowerPoint Templates, Diagrams and Charts</a:t>
            </a:r>
            <a:endParaRPr lang="ko-KR" altLang="en-US" sz="8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xmlns="" val="1941221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E5DE742-B30A-44BE-A3D3-CF8C11E964C7}"/>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6- Çocuğunuza makul hedefler koymasını öğretin </a:t>
            </a:r>
            <a:endParaRPr lang="tr-TR" dirty="0">
              <a:solidFill>
                <a:schemeClr val="bg1"/>
              </a:solidFill>
            </a:endParaRPr>
          </a:p>
        </p:txBody>
      </p:sp>
      <p:sp>
        <p:nvSpPr>
          <p:cNvPr id="3" name="İçerik Yer Tutucusu 2">
            <a:extLst>
              <a:ext uri="{FF2B5EF4-FFF2-40B4-BE49-F238E27FC236}">
                <a16:creationId xmlns:a16="http://schemas.microsoft.com/office/drawing/2014/main" xmlns="" id="{9D319206-3FDE-4B16-A2DC-655B8DA2CA3F}"/>
              </a:ext>
            </a:extLst>
          </p:cNvPr>
          <p:cNvSpPr>
            <a:spLocks noGrp="1"/>
          </p:cNvSpPr>
          <p:nvPr>
            <p:ph idx="1"/>
          </p:nvPr>
        </p:nvSpPr>
        <p:spPr/>
        <p:txBody>
          <a:bodyPr>
            <a:normAutofit fontScale="92500" lnSpcReduction="20000"/>
          </a:bodyPr>
          <a:lstStyle/>
          <a:p>
            <a:pPr algn="just" fontAlgn="t"/>
            <a:r>
              <a:rPr lang="tr-TR" b="0" i="0" dirty="0" smtClean="0">
                <a:solidFill>
                  <a:srgbClr val="000000"/>
                </a:solidFill>
                <a:effectLst/>
                <a:latin typeface="ProximaNova"/>
              </a:rPr>
              <a:t>Çocuğunuza </a:t>
            </a:r>
            <a:r>
              <a:rPr lang="tr-TR" b="0" i="0" dirty="0">
                <a:solidFill>
                  <a:srgbClr val="000000"/>
                </a:solidFill>
                <a:effectLst/>
                <a:latin typeface="ProximaNova"/>
              </a:rPr>
              <a:t>makul </a:t>
            </a:r>
            <a:r>
              <a:rPr lang="tr-TR" i="0" dirty="0">
                <a:solidFill>
                  <a:srgbClr val="000000"/>
                </a:solidFill>
                <a:effectLst/>
                <a:latin typeface="ProximaNova"/>
              </a:rPr>
              <a:t>hedefler </a:t>
            </a:r>
            <a:r>
              <a:rPr lang="tr-TR" b="0" i="0" dirty="0">
                <a:solidFill>
                  <a:srgbClr val="000000"/>
                </a:solidFill>
                <a:effectLst/>
                <a:latin typeface="ProximaNova"/>
              </a:rPr>
              <a:t>koymasını öğretin ve her seferinde bir adım ilerlemesine yardımcı olun. </a:t>
            </a:r>
            <a:endParaRPr lang="tr-TR" b="0" i="0" dirty="0" smtClean="0">
              <a:solidFill>
                <a:srgbClr val="000000"/>
              </a:solidFill>
              <a:effectLst/>
              <a:latin typeface="ProximaNova"/>
            </a:endParaRPr>
          </a:p>
          <a:p>
            <a:pPr algn="just" fontAlgn="t"/>
            <a:r>
              <a:rPr lang="tr-TR" b="0" i="0" dirty="0" smtClean="0">
                <a:solidFill>
                  <a:srgbClr val="000000"/>
                </a:solidFill>
                <a:effectLst/>
                <a:latin typeface="ProximaNova"/>
              </a:rPr>
              <a:t>Hedefler </a:t>
            </a:r>
            <a:r>
              <a:rPr lang="tr-TR" b="0" i="0" dirty="0">
                <a:solidFill>
                  <a:srgbClr val="000000"/>
                </a:solidFill>
                <a:effectLst/>
                <a:latin typeface="ProximaNova"/>
              </a:rPr>
              <a:t>belirlemek, çocukların belirli bir göreve odaklanmalarına yardımcı olur ve zorluklar karşısında ilerlemek için direnç geliştirmeye yardımcı olabilir</a:t>
            </a:r>
            <a:r>
              <a:rPr lang="tr-TR" b="0" i="0" dirty="0" smtClean="0">
                <a:solidFill>
                  <a:srgbClr val="000000"/>
                </a:solidFill>
                <a:effectLst/>
                <a:latin typeface="ProximaNova"/>
              </a:rPr>
              <a:t>.</a:t>
            </a:r>
          </a:p>
          <a:p>
            <a:pPr algn="just" fontAlgn="t"/>
            <a:r>
              <a:rPr lang="tr-TR" b="0" i="0" dirty="0">
                <a:solidFill>
                  <a:srgbClr val="000000"/>
                </a:solidFill>
                <a:effectLst/>
                <a:latin typeface="ProximaNova"/>
              </a:rPr>
              <a:t> Okulda, kapsamlı ödevleri küçük çocuklar ve daha büyük çocuklar için küçük, ulaşılabilir hedeflere ayırın, daha büyük hedeflere giden yoldaki başarıları kabul edin.</a:t>
            </a:r>
          </a:p>
          <a:p>
            <a:endParaRPr lang="tr-TR" dirty="0"/>
          </a:p>
        </p:txBody>
      </p:sp>
    </p:spTree>
    <p:extLst>
      <p:ext uri="{BB962C8B-B14F-4D97-AF65-F5344CB8AC3E}">
        <p14:creationId xmlns:p14="http://schemas.microsoft.com/office/powerpoint/2010/main" xmlns="" val="296707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85AA9A2-20D4-4A81-A5FE-6786801D4389}"/>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a:t/>
            </a:r>
            <a:br>
              <a:rPr lang="tr-TR" dirty="0"/>
            </a:br>
            <a:r>
              <a:rPr lang="tr-TR" b="1" dirty="0" smtClean="0">
                <a:solidFill>
                  <a:schemeClr val="bg1"/>
                </a:solidFill>
              </a:rPr>
              <a:t>7- Olumlu bir kendine bakış geliştirin</a:t>
            </a:r>
            <a:br>
              <a:rPr lang="tr-TR" b="1" dirty="0" smtClean="0">
                <a:solidFill>
                  <a:schemeClr val="bg1"/>
                </a:solidFill>
              </a:rPr>
            </a:br>
            <a:r>
              <a:rPr lang="tr-TR" dirty="0" smtClean="0"/>
              <a:t/>
            </a:r>
            <a:br>
              <a:rPr lang="tr-TR" dirty="0" smtClean="0"/>
            </a:br>
            <a:endParaRPr lang="tr-TR" dirty="0"/>
          </a:p>
        </p:txBody>
      </p:sp>
      <p:sp>
        <p:nvSpPr>
          <p:cNvPr id="3" name="İçerik Yer Tutucusu 2">
            <a:extLst>
              <a:ext uri="{FF2B5EF4-FFF2-40B4-BE49-F238E27FC236}">
                <a16:creationId xmlns:a16="http://schemas.microsoft.com/office/drawing/2014/main" xmlns="" id="{63C6812C-BD49-44D3-B311-1AA489B73A07}"/>
              </a:ext>
            </a:extLst>
          </p:cNvPr>
          <p:cNvSpPr>
            <a:spLocks noGrp="1"/>
          </p:cNvSpPr>
          <p:nvPr>
            <p:ph idx="1"/>
          </p:nvPr>
        </p:nvSpPr>
        <p:spPr/>
        <p:txBody>
          <a:bodyPr>
            <a:normAutofit fontScale="85000" lnSpcReduction="20000"/>
          </a:bodyPr>
          <a:lstStyle/>
          <a:p>
            <a:r>
              <a:rPr lang="tr-TR" b="0" i="0" dirty="0" smtClean="0">
                <a:solidFill>
                  <a:srgbClr val="000000"/>
                </a:solidFill>
                <a:effectLst/>
                <a:latin typeface="ProximaNova"/>
              </a:rPr>
              <a:t>Çocuğunuzun </a:t>
            </a:r>
            <a:r>
              <a:rPr lang="tr-TR" b="0" i="0" dirty="0">
                <a:solidFill>
                  <a:srgbClr val="000000"/>
                </a:solidFill>
                <a:effectLst/>
                <a:latin typeface="ProximaNova"/>
              </a:rPr>
              <a:t>geçmişte </a:t>
            </a:r>
            <a:r>
              <a:rPr lang="tr-TR" b="0" i="0" dirty="0" smtClean="0">
                <a:solidFill>
                  <a:srgbClr val="000000"/>
                </a:solidFill>
                <a:effectLst/>
                <a:latin typeface="ProximaNova"/>
              </a:rPr>
              <a:t>yaşadığı zorluklarla </a:t>
            </a:r>
            <a:r>
              <a:rPr lang="tr-TR" b="0" i="0" dirty="0">
                <a:solidFill>
                  <a:srgbClr val="000000"/>
                </a:solidFill>
                <a:effectLst/>
                <a:latin typeface="ProximaNova"/>
              </a:rPr>
              <a:t>başarılı bir şekilde başa çıkma yollarını hatırlamasına yardımcı olun ve bu geçmiş </a:t>
            </a:r>
            <a:r>
              <a:rPr lang="tr-TR" b="0" i="0" dirty="0" smtClean="0">
                <a:solidFill>
                  <a:srgbClr val="000000"/>
                </a:solidFill>
                <a:effectLst/>
                <a:latin typeface="ProximaNova"/>
              </a:rPr>
              <a:t>zorlukların, </a:t>
            </a:r>
            <a:r>
              <a:rPr lang="tr-TR" b="0" i="0" dirty="0">
                <a:solidFill>
                  <a:srgbClr val="000000"/>
                </a:solidFill>
                <a:effectLst/>
                <a:latin typeface="ProximaNova"/>
              </a:rPr>
              <a:t>gelecekteki zorlukların üstesinden gelmek için güç </a:t>
            </a:r>
            <a:r>
              <a:rPr lang="tr-TR" b="0" i="0" dirty="0" smtClean="0">
                <a:solidFill>
                  <a:srgbClr val="000000"/>
                </a:solidFill>
                <a:effectLst/>
                <a:latin typeface="ProximaNova"/>
              </a:rPr>
              <a:t>oluşturacağını anlamasına </a:t>
            </a:r>
            <a:r>
              <a:rPr lang="tr-TR" b="0" i="0" dirty="0">
                <a:solidFill>
                  <a:srgbClr val="000000"/>
                </a:solidFill>
                <a:effectLst/>
                <a:latin typeface="ProximaNova"/>
              </a:rPr>
              <a:t>yardımcı olun. </a:t>
            </a:r>
            <a:endParaRPr lang="tr-TR" b="0" i="0" dirty="0" smtClean="0">
              <a:solidFill>
                <a:srgbClr val="000000"/>
              </a:solidFill>
              <a:effectLst/>
              <a:latin typeface="ProximaNova"/>
            </a:endParaRPr>
          </a:p>
          <a:p>
            <a:r>
              <a:rPr lang="tr-TR" b="0" i="0" dirty="0" smtClean="0">
                <a:solidFill>
                  <a:srgbClr val="000000"/>
                </a:solidFill>
                <a:effectLst/>
                <a:latin typeface="ProximaNova"/>
              </a:rPr>
              <a:t>Çocuğunuzun </a:t>
            </a:r>
            <a:r>
              <a:rPr lang="tr-TR" b="0" i="0" dirty="0">
                <a:solidFill>
                  <a:srgbClr val="000000"/>
                </a:solidFill>
                <a:effectLst/>
                <a:latin typeface="ProximaNova"/>
              </a:rPr>
              <a:t>sorunları çözmek ve uygun kararlar almak için kendine güvenmeyi öğrenmesine yardımcı olun. </a:t>
            </a:r>
            <a:endParaRPr lang="tr-TR" b="0" i="0" dirty="0" smtClean="0">
              <a:solidFill>
                <a:srgbClr val="000000"/>
              </a:solidFill>
              <a:effectLst/>
              <a:latin typeface="ProximaNova"/>
            </a:endParaRPr>
          </a:p>
          <a:p>
            <a:r>
              <a:rPr lang="tr-TR" b="0" i="0" dirty="0" smtClean="0">
                <a:solidFill>
                  <a:srgbClr val="000000"/>
                </a:solidFill>
                <a:effectLst/>
                <a:latin typeface="ProximaNova"/>
              </a:rPr>
              <a:t>Okulda</a:t>
            </a:r>
            <a:r>
              <a:rPr lang="tr-TR" b="0" i="0" dirty="0">
                <a:solidFill>
                  <a:srgbClr val="000000"/>
                </a:solidFill>
                <a:effectLst/>
                <a:latin typeface="ProximaNova"/>
              </a:rPr>
              <a:t>, çocukların bireysel başarılarının bir bütün olarak sınıfın </a:t>
            </a:r>
            <a:r>
              <a:rPr lang="tr-TR" b="0" i="0" dirty="0" smtClean="0">
                <a:solidFill>
                  <a:srgbClr val="000000"/>
                </a:solidFill>
                <a:effectLst/>
                <a:latin typeface="ProximaNova"/>
              </a:rPr>
              <a:t>iyi oluşuna </a:t>
            </a:r>
            <a:r>
              <a:rPr lang="tr-TR" b="0" i="0" dirty="0">
                <a:solidFill>
                  <a:srgbClr val="000000"/>
                </a:solidFill>
                <a:effectLst/>
                <a:latin typeface="ProximaNova"/>
              </a:rPr>
              <a:t>nasıl katkıda bulunduğunu görmelerine yardımcı olun.</a:t>
            </a:r>
          </a:p>
          <a:p>
            <a:endParaRPr lang="tr-TR" dirty="0"/>
          </a:p>
        </p:txBody>
      </p:sp>
    </p:spTree>
    <p:extLst>
      <p:ext uri="{BB962C8B-B14F-4D97-AF65-F5344CB8AC3E}">
        <p14:creationId xmlns:p14="http://schemas.microsoft.com/office/powerpoint/2010/main" xmlns="" val="440910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3A0F193-ED21-419B-AFE9-AEBBE5ACD221}"/>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smtClean="0">
                <a:solidFill>
                  <a:schemeClr val="bg1"/>
                </a:solidFill>
              </a:rPr>
              <a:t>8- Her şeyi perspektif içinde tutun ve umutlu bir bakış açısı sağlayın </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367E4249-DD71-4352-A58E-1CC491809004}"/>
              </a:ext>
            </a:extLst>
          </p:cNvPr>
          <p:cNvSpPr>
            <a:spLocks noGrp="1"/>
          </p:cNvSpPr>
          <p:nvPr>
            <p:ph idx="1"/>
          </p:nvPr>
        </p:nvSpPr>
        <p:spPr/>
        <p:txBody>
          <a:bodyPr>
            <a:normAutofit fontScale="77500" lnSpcReduction="20000"/>
          </a:bodyPr>
          <a:lstStyle/>
          <a:p>
            <a:pPr algn="just"/>
            <a:r>
              <a:rPr lang="tr-TR" b="0" i="0" dirty="0" smtClean="0">
                <a:solidFill>
                  <a:srgbClr val="000000"/>
                </a:solidFill>
                <a:effectLst/>
                <a:latin typeface="ProximaNova"/>
              </a:rPr>
              <a:t>Çocuğunuz </a:t>
            </a:r>
            <a:r>
              <a:rPr lang="tr-TR" b="0" i="0" dirty="0">
                <a:solidFill>
                  <a:srgbClr val="000000"/>
                </a:solidFill>
                <a:effectLst/>
                <a:latin typeface="ProximaNova"/>
              </a:rPr>
              <a:t>çok acı verici olaylarla karşılaştığında bile, duruma daha geniş bir bağlamda bakmalarına yardımcı olun ve uzun vadeli bir bakış açısı sağlayın. Çocuğunuz kendi başına uzun vadeli bakmayı düşünemeyecek kadar küçük olsa da, mevcut durumun ötesinde bir gelecek olduğunu ve geleceğin iyi olabileceğini görmelerine yardımcı olun. İyimser ve olumlu bir bakış açısı, çocukların hayattaki iyi şeyleri görmelerini ve en zor zamanlarda bile devam etmelerini sağlayabilir.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Okulda</a:t>
            </a:r>
            <a:r>
              <a:rPr lang="tr-TR" b="0" i="0" dirty="0">
                <a:solidFill>
                  <a:srgbClr val="000000"/>
                </a:solidFill>
                <a:effectLst/>
                <a:latin typeface="ProximaNova"/>
              </a:rPr>
              <a:t>, </a:t>
            </a:r>
            <a:r>
              <a:rPr lang="tr-TR" dirty="0">
                <a:solidFill>
                  <a:srgbClr val="000000"/>
                </a:solidFill>
                <a:latin typeface="ProximaNova"/>
              </a:rPr>
              <a:t>en kötü </a:t>
            </a:r>
            <a:r>
              <a:rPr lang="tr-TR" dirty="0" smtClean="0">
                <a:solidFill>
                  <a:srgbClr val="000000"/>
                </a:solidFill>
                <a:latin typeface="ProximaNova"/>
              </a:rPr>
              <a:t>şeylerin bile </a:t>
            </a:r>
            <a:r>
              <a:rPr lang="tr-TR" dirty="0">
                <a:solidFill>
                  <a:srgbClr val="000000"/>
                </a:solidFill>
                <a:latin typeface="ProximaNova"/>
              </a:rPr>
              <a:t>belirli ve geçici bir zaman diliminde </a:t>
            </a:r>
            <a:r>
              <a:rPr lang="tr-TR" dirty="0" smtClean="0">
                <a:solidFill>
                  <a:srgbClr val="000000"/>
                </a:solidFill>
                <a:latin typeface="ProximaNova"/>
              </a:rPr>
              <a:t>yaşandığını, </a:t>
            </a:r>
            <a:r>
              <a:rPr lang="tr-TR" dirty="0">
                <a:solidFill>
                  <a:srgbClr val="000000"/>
                </a:solidFill>
                <a:latin typeface="ProximaNova"/>
              </a:rPr>
              <a:t>hayatın </a:t>
            </a:r>
            <a:r>
              <a:rPr lang="tr-TR" b="0" i="0" dirty="0">
                <a:solidFill>
                  <a:srgbClr val="000000"/>
                </a:solidFill>
                <a:effectLst/>
                <a:latin typeface="ProximaNova"/>
              </a:rPr>
              <a:t>kötü olaylardan sonra da </a:t>
            </a:r>
            <a:r>
              <a:rPr lang="tr-TR" b="0" i="0" dirty="0" smtClean="0">
                <a:solidFill>
                  <a:srgbClr val="000000"/>
                </a:solidFill>
                <a:effectLst/>
                <a:latin typeface="ProximaNova"/>
              </a:rPr>
              <a:t>devam ettiğini, zamanın ne olursa olsun ilerlediğini gösterin.</a:t>
            </a:r>
            <a:endParaRPr lang="tr-TR" b="0" i="0" dirty="0">
              <a:solidFill>
                <a:srgbClr val="000000"/>
              </a:solidFill>
              <a:effectLst/>
              <a:latin typeface="ProximaNova"/>
            </a:endParaRPr>
          </a:p>
          <a:p>
            <a:endParaRPr lang="tr-TR" dirty="0"/>
          </a:p>
        </p:txBody>
      </p:sp>
    </p:spTree>
    <p:extLst>
      <p:ext uri="{BB962C8B-B14F-4D97-AF65-F5344CB8AC3E}">
        <p14:creationId xmlns:p14="http://schemas.microsoft.com/office/powerpoint/2010/main" xmlns="" val="3364863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2ACD414-C6AD-42F5-9155-D85E5252C2F0}"/>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smtClean="0">
                <a:solidFill>
                  <a:schemeClr val="bg1"/>
                </a:solidFill>
              </a:rPr>
              <a:t>9- Kendini keşfetme fırsatlarını araştırın </a:t>
            </a:r>
            <a:r>
              <a:rPr lang="tr-TR" dirty="0" smtClean="0"/>
              <a:t/>
            </a:r>
            <a:br>
              <a:rPr lang="tr-TR" dirty="0" smtClean="0"/>
            </a:br>
            <a:endParaRPr lang="tr-TR" dirty="0"/>
          </a:p>
        </p:txBody>
      </p:sp>
      <p:sp>
        <p:nvSpPr>
          <p:cNvPr id="3" name="İçerik Yer Tutucusu 2">
            <a:extLst>
              <a:ext uri="{FF2B5EF4-FFF2-40B4-BE49-F238E27FC236}">
                <a16:creationId xmlns:a16="http://schemas.microsoft.com/office/drawing/2014/main" xmlns="" id="{F054F623-C7B0-4119-B75C-CDCBCB0074D0}"/>
              </a:ext>
            </a:extLst>
          </p:cNvPr>
          <p:cNvSpPr>
            <a:spLocks noGrp="1"/>
          </p:cNvSpPr>
          <p:nvPr>
            <p:ph idx="1"/>
          </p:nvPr>
        </p:nvSpPr>
        <p:spPr/>
        <p:txBody>
          <a:bodyPr>
            <a:normAutofit lnSpcReduction="10000"/>
          </a:bodyPr>
          <a:lstStyle/>
          <a:p>
            <a:pPr algn="just"/>
            <a:r>
              <a:rPr lang="tr-TR" b="0" i="0" dirty="0" smtClean="0">
                <a:solidFill>
                  <a:srgbClr val="000000"/>
                </a:solidFill>
                <a:effectLst/>
                <a:latin typeface="ProximaNova"/>
              </a:rPr>
              <a:t>Zor </a:t>
            </a:r>
            <a:r>
              <a:rPr lang="tr-TR" b="0" i="0" dirty="0">
                <a:solidFill>
                  <a:srgbClr val="000000"/>
                </a:solidFill>
                <a:effectLst/>
                <a:latin typeface="ProximaNova"/>
              </a:rPr>
              <a:t>zamanlar genellikle çocukların kendileri hakkında en çok şey öğrendikleri zamandır.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Çocuğunuzun </a:t>
            </a:r>
            <a:r>
              <a:rPr lang="tr-TR" b="0" i="0" dirty="0">
                <a:solidFill>
                  <a:srgbClr val="000000"/>
                </a:solidFill>
                <a:effectLst/>
                <a:latin typeface="ProximaNova"/>
              </a:rPr>
              <a:t>karşılaştığı her neyse ona "</a:t>
            </a:r>
            <a:r>
              <a:rPr lang="tr-TR" b="0" i="0" dirty="0" smtClean="0">
                <a:solidFill>
                  <a:srgbClr val="000000"/>
                </a:solidFill>
                <a:effectLst/>
                <a:latin typeface="ProximaNova"/>
              </a:rPr>
              <a:t>benim kaynaklarım neler" yanıt bulmalarına </a:t>
            </a:r>
            <a:r>
              <a:rPr lang="tr-TR" b="0" i="0" dirty="0">
                <a:solidFill>
                  <a:srgbClr val="000000"/>
                </a:solidFill>
                <a:effectLst/>
                <a:latin typeface="ProximaNova"/>
              </a:rPr>
              <a:t>yardımcı olun.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Okulda</a:t>
            </a:r>
            <a:r>
              <a:rPr lang="tr-TR" b="0" i="0" dirty="0">
                <a:solidFill>
                  <a:srgbClr val="000000"/>
                </a:solidFill>
                <a:effectLst/>
                <a:latin typeface="ProximaNova"/>
              </a:rPr>
              <a:t>, zor bir durumla karşılaştıktan sonra her öğrencinin neler öğrendiğine dair öncü </a:t>
            </a:r>
            <a:r>
              <a:rPr lang="tr-TR" b="0" i="0" dirty="0" smtClean="0">
                <a:solidFill>
                  <a:srgbClr val="000000"/>
                </a:solidFill>
                <a:effectLst/>
                <a:latin typeface="ProximaNova"/>
              </a:rPr>
              <a:t>tartışmalar başlatın.</a:t>
            </a:r>
            <a:endParaRPr lang="tr-TR" b="0" i="0" dirty="0">
              <a:solidFill>
                <a:srgbClr val="000000"/>
              </a:solidFill>
              <a:effectLst/>
              <a:latin typeface="ProximaNova"/>
            </a:endParaRPr>
          </a:p>
          <a:p>
            <a:endParaRPr lang="tr-TR" dirty="0"/>
          </a:p>
        </p:txBody>
      </p:sp>
    </p:spTree>
    <p:extLst>
      <p:ext uri="{BB962C8B-B14F-4D97-AF65-F5344CB8AC3E}">
        <p14:creationId xmlns:p14="http://schemas.microsoft.com/office/powerpoint/2010/main" xmlns="" val="3414821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FDF955C-1F83-49E9-9B75-B21AA4AB6C8D}"/>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10- Değişikliği kabul edin </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64FA3038-EA22-4E72-AA33-0B14438CA4DB}"/>
              </a:ext>
            </a:extLst>
          </p:cNvPr>
          <p:cNvSpPr>
            <a:spLocks noGrp="1"/>
          </p:cNvSpPr>
          <p:nvPr>
            <p:ph idx="1"/>
          </p:nvPr>
        </p:nvSpPr>
        <p:spPr/>
        <p:txBody>
          <a:bodyPr>
            <a:normAutofit fontScale="92500" lnSpcReduction="20000"/>
          </a:bodyPr>
          <a:lstStyle/>
          <a:p>
            <a:pPr algn="just"/>
            <a:r>
              <a:rPr lang="tr-TR" b="0" i="0" dirty="0" smtClean="0">
                <a:solidFill>
                  <a:srgbClr val="000000"/>
                </a:solidFill>
                <a:effectLst/>
                <a:latin typeface="ProximaNova"/>
              </a:rPr>
              <a:t>Sık </a:t>
            </a:r>
            <a:r>
              <a:rPr lang="tr-TR" b="0" i="0" dirty="0">
                <a:solidFill>
                  <a:srgbClr val="000000"/>
                </a:solidFill>
                <a:effectLst/>
                <a:latin typeface="ProximaNova"/>
              </a:rPr>
              <a:t>sık </a:t>
            </a:r>
            <a:r>
              <a:rPr lang="tr-TR" i="0" dirty="0">
                <a:solidFill>
                  <a:srgbClr val="000000"/>
                </a:solidFill>
                <a:effectLst/>
                <a:latin typeface="ProximaNova"/>
              </a:rPr>
              <a:t>değişim </a:t>
            </a:r>
            <a:r>
              <a:rPr lang="tr-TR" b="0" i="0" dirty="0">
                <a:solidFill>
                  <a:srgbClr val="000000"/>
                </a:solidFill>
                <a:effectLst/>
                <a:latin typeface="ProximaNova"/>
              </a:rPr>
              <a:t>çocuklar ve </a:t>
            </a:r>
            <a:r>
              <a:rPr lang="tr-TR" b="0" i="0" dirty="0" smtClean="0">
                <a:solidFill>
                  <a:srgbClr val="000000"/>
                </a:solidFill>
                <a:effectLst/>
                <a:latin typeface="ProximaNova"/>
              </a:rPr>
              <a:t>ergenler </a:t>
            </a:r>
            <a:r>
              <a:rPr lang="tr-TR" b="0" i="0" dirty="0">
                <a:solidFill>
                  <a:srgbClr val="000000"/>
                </a:solidFill>
                <a:effectLst/>
                <a:latin typeface="ProximaNova"/>
              </a:rPr>
              <a:t>için korkutucu olabilir. Çocuğunuzun değişimin hayatın bir parçası olduğunu ve ulaşılamaz hale gelen hedeflerin yerini yeni hedeflerin alabileceğini görmesine yardımcı olun. Neyin iyi gittiğini incelemek ve iyi gitmeyenler için bir eylem planına sahip olmak önemlidir.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Okulda</a:t>
            </a:r>
            <a:r>
              <a:rPr lang="tr-TR" b="0" i="0" dirty="0">
                <a:solidFill>
                  <a:srgbClr val="000000"/>
                </a:solidFill>
                <a:effectLst/>
                <a:latin typeface="ProximaNova"/>
              </a:rPr>
              <a:t>, öğrencilerin sınıf </a:t>
            </a:r>
            <a:r>
              <a:rPr lang="tr-TR" b="0" i="0" dirty="0" smtClean="0">
                <a:solidFill>
                  <a:srgbClr val="000000"/>
                </a:solidFill>
                <a:effectLst/>
                <a:latin typeface="ProximaNova"/>
              </a:rPr>
              <a:t>seviyeleri </a:t>
            </a:r>
            <a:r>
              <a:rPr lang="tr-TR" b="0" i="0" dirty="0">
                <a:solidFill>
                  <a:srgbClr val="000000"/>
                </a:solidFill>
                <a:effectLst/>
                <a:latin typeface="ProximaNova"/>
              </a:rPr>
              <a:t>yükseldikçe nasıl değiştiğine dikkat edin ve bu değişikliğin öğrenciler üzerinde nasıl bir etkisi olduğunu tartışın.</a:t>
            </a:r>
            <a:endParaRPr lang="tr-TR" dirty="0"/>
          </a:p>
        </p:txBody>
      </p:sp>
    </p:spTree>
    <p:extLst>
      <p:ext uri="{BB962C8B-B14F-4D97-AF65-F5344CB8AC3E}">
        <p14:creationId xmlns:p14="http://schemas.microsoft.com/office/powerpoint/2010/main" xmlns="" val="3867474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8382A11-BFD0-489C-B891-0314A6A33FDB}"/>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smtClean="0">
                <a:solidFill>
                  <a:schemeClr val="bg1"/>
                </a:solidFill>
              </a:rPr>
              <a:t>Psikolojik Sağlamlık ve Okul öncesi çocuklar</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592EA76D-FF40-4E6A-B521-DE39AA81BE39}"/>
              </a:ext>
            </a:extLst>
          </p:cNvPr>
          <p:cNvSpPr>
            <a:spLocks noGrp="1"/>
          </p:cNvSpPr>
          <p:nvPr>
            <p:ph idx="1"/>
          </p:nvPr>
        </p:nvSpPr>
        <p:spPr/>
        <p:txBody>
          <a:bodyPr>
            <a:normAutofit/>
          </a:bodyPr>
          <a:lstStyle/>
          <a:p>
            <a:pPr algn="just" fontAlgn="base"/>
            <a:r>
              <a:rPr lang="tr-TR" b="0" i="0" dirty="0" smtClean="0">
                <a:solidFill>
                  <a:srgbClr val="000000"/>
                </a:solidFill>
                <a:effectLst/>
                <a:latin typeface="ProximaNova"/>
              </a:rPr>
              <a:t>Çok </a:t>
            </a:r>
            <a:r>
              <a:rPr lang="tr-TR" b="0" i="0" dirty="0">
                <a:solidFill>
                  <a:srgbClr val="000000"/>
                </a:solidFill>
                <a:effectLst/>
                <a:latin typeface="ProximaNova"/>
              </a:rPr>
              <a:t>küçük çocuklar </a:t>
            </a:r>
            <a:r>
              <a:rPr lang="tr-TR" b="0" i="0" dirty="0" smtClean="0">
                <a:solidFill>
                  <a:srgbClr val="000000"/>
                </a:solidFill>
                <a:effectLst/>
                <a:latin typeface="ProximaNova"/>
              </a:rPr>
              <a:t>yürüme </a:t>
            </a:r>
            <a:r>
              <a:rPr lang="tr-TR" b="0" i="0" dirty="0">
                <a:solidFill>
                  <a:srgbClr val="000000"/>
                </a:solidFill>
                <a:effectLst/>
                <a:latin typeface="ProximaNova"/>
              </a:rPr>
              <a:t>ve konuşma becerilerinde </a:t>
            </a:r>
            <a:r>
              <a:rPr lang="tr-TR" b="0" i="0" dirty="0" smtClean="0">
                <a:solidFill>
                  <a:srgbClr val="000000"/>
                </a:solidFill>
                <a:effectLst/>
                <a:latin typeface="ProximaNova"/>
              </a:rPr>
              <a:t>ustalaşmaya çalıştıkları için </a:t>
            </a:r>
            <a:r>
              <a:rPr lang="tr-TR" b="0" i="0" dirty="0">
                <a:solidFill>
                  <a:srgbClr val="000000"/>
                </a:solidFill>
                <a:effectLst/>
                <a:latin typeface="ProximaNova"/>
              </a:rPr>
              <a:t>kaygılarını ve korkularını </a:t>
            </a:r>
            <a:r>
              <a:rPr lang="tr-TR" b="0" i="0" dirty="0" smtClean="0">
                <a:solidFill>
                  <a:srgbClr val="000000"/>
                </a:solidFill>
                <a:effectLst/>
                <a:latin typeface="ProximaNova"/>
              </a:rPr>
              <a:t>kolaylıkla ifade </a:t>
            </a:r>
            <a:r>
              <a:rPr lang="tr-TR" b="0" i="0" dirty="0">
                <a:solidFill>
                  <a:srgbClr val="000000"/>
                </a:solidFill>
                <a:effectLst/>
                <a:latin typeface="ProximaNova"/>
              </a:rPr>
              <a:t>edemeyebilirler. </a:t>
            </a:r>
            <a:endParaRPr lang="tr-TR" b="0" i="0" dirty="0" smtClean="0">
              <a:solidFill>
                <a:srgbClr val="000000"/>
              </a:solidFill>
              <a:effectLst/>
              <a:latin typeface="ProximaNova"/>
            </a:endParaRPr>
          </a:p>
          <a:p>
            <a:pPr algn="just" fontAlgn="base"/>
            <a:r>
              <a:rPr lang="tr-TR" b="0" i="0" dirty="0" smtClean="0">
                <a:solidFill>
                  <a:srgbClr val="000000"/>
                </a:solidFill>
                <a:effectLst/>
                <a:latin typeface="ProximaNova"/>
              </a:rPr>
              <a:t>Ne </a:t>
            </a:r>
            <a:r>
              <a:rPr lang="tr-TR" b="0" i="0" dirty="0">
                <a:solidFill>
                  <a:srgbClr val="000000"/>
                </a:solidFill>
                <a:effectLst/>
                <a:latin typeface="ProximaNova"/>
              </a:rPr>
              <a:t>olduğunu anlayamayacak kadar küçük olduklarını düşünseniz bile, </a:t>
            </a:r>
            <a:r>
              <a:rPr lang="tr-TR" b="0" i="0" dirty="0" smtClean="0">
                <a:solidFill>
                  <a:srgbClr val="000000"/>
                </a:solidFill>
                <a:effectLst/>
                <a:latin typeface="ProximaNova"/>
              </a:rPr>
              <a:t>korkutucu </a:t>
            </a:r>
            <a:r>
              <a:rPr lang="tr-TR" b="0" i="0" dirty="0">
                <a:solidFill>
                  <a:srgbClr val="000000"/>
                </a:solidFill>
                <a:effectLst/>
                <a:latin typeface="ProximaNova"/>
              </a:rPr>
              <a:t>olayları haberlerden veya kulak misafiri </a:t>
            </a:r>
            <a:r>
              <a:rPr lang="tr-TR" b="0" i="0" dirty="0" smtClean="0">
                <a:solidFill>
                  <a:srgbClr val="000000"/>
                </a:solidFill>
                <a:effectLst/>
                <a:latin typeface="ProximaNova"/>
              </a:rPr>
              <a:t>oldukları konuşmalardan </a:t>
            </a:r>
            <a:r>
              <a:rPr lang="tr-TR" b="0" i="0" dirty="0">
                <a:solidFill>
                  <a:srgbClr val="000000"/>
                </a:solidFill>
                <a:effectLst/>
                <a:latin typeface="ProximaNova"/>
              </a:rPr>
              <a:t>anlayabilirler.</a:t>
            </a:r>
          </a:p>
          <a:p>
            <a:endParaRPr lang="tr-TR" dirty="0"/>
          </a:p>
        </p:txBody>
      </p:sp>
    </p:spTree>
    <p:extLst>
      <p:ext uri="{BB962C8B-B14F-4D97-AF65-F5344CB8AC3E}">
        <p14:creationId xmlns:p14="http://schemas.microsoft.com/office/powerpoint/2010/main" xmlns="" val="3399326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56874FE-2DAC-46B2-877D-3BB9D8319C23}"/>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smtClean="0">
                <a:solidFill>
                  <a:schemeClr val="bg1"/>
                </a:solidFill>
              </a:rPr>
              <a:t>Çocuklarınızı kelimelere dökemedikleri korku ve üzüntü belirtileri için izleyin.</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2E89ACCD-0801-4298-A1CE-823C1F0B9D43}"/>
              </a:ext>
            </a:extLst>
          </p:cNvPr>
          <p:cNvSpPr>
            <a:spLocks noGrp="1"/>
          </p:cNvSpPr>
          <p:nvPr>
            <p:ph idx="1"/>
          </p:nvPr>
        </p:nvSpPr>
        <p:spPr/>
        <p:txBody>
          <a:bodyPr>
            <a:normAutofit fontScale="85000" lnSpcReduction="10000"/>
          </a:bodyPr>
          <a:lstStyle/>
          <a:p>
            <a:pPr algn="just"/>
            <a:r>
              <a:rPr lang="tr-TR" b="0" i="0" dirty="0" smtClean="0">
                <a:solidFill>
                  <a:srgbClr val="000000"/>
                </a:solidFill>
                <a:effectLst/>
                <a:latin typeface="ProximaNova"/>
              </a:rPr>
              <a:t>Çocuklarınız </a:t>
            </a:r>
            <a:r>
              <a:rPr lang="tr-TR" b="0" i="0" dirty="0">
                <a:solidFill>
                  <a:srgbClr val="000000"/>
                </a:solidFill>
                <a:effectLst/>
                <a:latin typeface="ProximaNova"/>
              </a:rPr>
              <a:t>daha bağımlı hale geldi mi veya her zamankinden daha fazla kucaklanmaya mı ihtiyaç duyuyor? Siz </a:t>
            </a:r>
            <a:r>
              <a:rPr lang="tr-TR" b="0" i="0" dirty="0" smtClean="0">
                <a:solidFill>
                  <a:srgbClr val="000000"/>
                </a:solidFill>
                <a:effectLst/>
                <a:latin typeface="ProximaNova"/>
              </a:rPr>
              <a:t>baş çıktıklarını </a:t>
            </a:r>
            <a:r>
              <a:rPr lang="tr-TR" b="0" i="0" dirty="0">
                <a:solidFill>
                  <a:srgbClr val="000000"/>
                </a:solidFill>
                <a:effectLst/>
                <a:latin typeface="ProximaNova"/>
              </a:rPr>
              <a:t>düşündükten sonra çocuklarınız eski </a:t>
            </a:r>
            <a:r>
              <a:rPr lang="tr-TR" b="0" i="0" dirty="0" smtClean="0">
                <a:solidFill>
                  <a:srgbClr val="000000"/>
                </a:solidFill>
                <a:effectLst/>
                <a:latin typeface="ProximaNova"/>
              </a:rPr>
              <a:t>alışkanlıklarını yerine getirmeye </a:t>
            </a:r>
            <a:r>
              <a:rPr lang="tr-TR" b="0" i="0" dirty="0">
                <a:solidFill>
                  <a:srgbClr val="000000"/>
                </a:solidFill>
                <a:effectLst/>
                <a:latin typeface="ProximaNova"/>
              </a:rPr>
              <a:t>başladı mı? Birdenbire daha sinirli mi oluyorlar? Dünyada olup bitenlerin baskısını hissediyor olabilirler.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Oyun</a:t>
            </a:r>
            <a:r>
              <a:rPr lang="tr-TR" b="0" i="0" dirty="0">
                <a:solidFill>
                  <a:srgbClr val="000000"/>
                </a:solidFill>
                <a:effectLst/>
                <a:latin typeface="ProximaNova"/>
              </a:rPr>
              <a:t>, çocuklarınızın korkularını ifade etmelerine yardımcı olur ve onları kelimelere </a:t>
            </a:r>
            <a:r>
              <a:rPr lang="tr-TR" b="0" i="0" dirty="0" smtClean="0">
                <a:solidFill>
                  <a:srgbClr val="000000"/>
                </a:solidFill>
                <a:effectLst/>
                <a:latin typeface="ProximaNova"/>
              </a:rPr>
              <a:t>dökemediklerini </a:t>
            </a:r>
            <a:r>
              <a:rPr lang="tr-TR" b="0" i="0" dirty="0">
                <a:solidFill>
                  <a:srgbClr val="000000"/>
                </a:solidFill>
                <a:effectLst/>
                <a:latin typeface="ProximaNova"/>
              </a:rPr>
              <a:t>ifade </a:t>
            </a:r>
            <a:r>
              <a:rPr lang="tr-TR" b="0" i="0" dirty="0" smtClean="0">
                <a:solidFill>
                  <a:srgbClr val="000000"/>
                </a:solidFill>
                <a:effectLst/>
                <a:latin typeface="ProximaNova"/>
              </a:rPr>
              <a:t>edebilmeleri </a:t>
            </a:r>
            <a:r>
              <a:rPr lang="tr-TR" b="0" i="0" dirty="0">
                <a:solidFill>
                  <a:srgbClr val="000000"/>
                </a:solidFill>
                <a:effectLst/>
                <a:latin typeface="ProximaNova"/>
              </a:rPr>
              <a:t>için oyunlar oynamaya teşvik edin.</a:t>
            </a:r>
            <a:endParaRPr lang="tr-TR" dirty="0"/>
          </a:p>
        </p:txBody>
      </p:sp>
    </p:spTree>
    <p:extLst>
      <p:ext uri="{BB962C8B-B14F-4D97-AF65-F5344CB8AC3E}">
        <p14:creationId xmlns:p14="http://schemas.microsoft.com/office/powerpoint/2010/main" xmlns="" val="146789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2A9D36B-A6A5-4F33-A0BB-D9CAD70837A8}"/>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smtClean="0">
                <a:solidFill>
                  <a:schemeClr val="bg1"/>
                </a:solidFill>
              </a:rPr>
              <a:t>Daha fazla zaman geçirin.</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E0D42594-C50B-43E3-A670-B65E78A8FDF1}"/>
              </a:ext>
            </a:extLst>
          </p:cNvPr>
          <p:cNvSpPr>
            <a:spLocks noGrp="1"/>
          </p:cNvSpPr>
          <p:nvPr>
            <p:ph idx="1"/>
          </p:nvPr>
        </p:nvSpPr>
        <p:spPr/>
        <p:txBody>
          <a:bodyPr/>
          <a:lstStyle/>
          <a:p>
            <a:pPr algn="just"/>
            <a:r>
              <a:rPr lang="tr-TR" b="0" i="0" dirty="0">
                <a:solidFill>
                  <a:srgbClr val="000000"/>
                </a:solidFill>
                <a:effectLst/>
                <a:latin typeface="ProximaNova"/>
              </a:rPr>
              <a:t>Aile zamanını çocuklarınız için bir güvenlik battaniyesi gibi kullanın: Onları aile yakınlığıyla sarın ve çocuklarınızın bol bol aile zamanı geçirmesini sağlayın.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Stres </a:t>
            </a:r>
            <a:r>
              <a:rPr lang="tr-TR" b="0" i="0" dirty="0">
                <a:solidFill>
                  <a:srgbClr val="000000"/>
                </a:solidFill>
                <a:effectLst/>
                <a:latin typeface="ProximaNova"/>
              </a:rPr>
              <a:t>ve değişim zamanlarında, çocuklarınızla oyun oynayarak, onlara kitap okuyarak veya sadece onları yakın tutarak daha fazla zaman geçirin.</a:t>
            </a:r>
            <a:endParaRPr lang="tr-TR" dirty="0"/>
          </a:p>
        </p:txBody>
      </p:sp>
    </p:spTree>
    <p:extLst>
      <p:ext uri="{BB962C8B-B14F-4D97-AF65-F5344CB8AC3E}">
        <p14:creationId xmlns:p14="http://schemas.microsoft.com/office/powerpoint/2010/main" xmlns="" val="2503343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8A19B20-BCB4-4A85-8BDE-4FA4AA205D2D}"/>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Psikolojik Sağlamlık ve İlkokul çocukları</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8ECA4FBC-3BD3-496A-8A33-273A3267DA22}"/>
              </a:ext>
            </a:extLst>
          </p:cNvPr>
          <p:cNvSpPr>
            <a:spLocks noGrp="1"/>
          </p:cNvSpPr>
          <p:nvPr>
            <p:ph idx="1"/>
          </p:nvPr>
        </p:nvSpPr>
        <p:spPr/>
        <p:txBody>
          <a:bodyPr>
            <a:normAutofit fontScale="85000" lnSpcReduction="10000"/>
          </a:bodyPr>
          <a:lstStyle/>
          <a:p>
            <a:pPr algn="just" fontAlgn="base"/>
            <a:r>
              <a:rPr lang="tr-TR" b="0" i="0" dirty="0" smtClean="0">
                <a:solidFill>
                  <a:srgbClr val="000000"/>
                </a:solidFill>
                <a:effectLst/>
                <a:latin typeface="ProximaNova"/>
              </a:rPr>
              <a:t>İlkokul </a:t>
            </a:r>
            <a:r>
              <a:rPr lang="tr-TR" b="0" i="0" dirty="0">
                <a:solidFill>
                  <a:srgbClr val="000000"/>
                </a:solidFill>
                <a:effectLst/>
                <a:latin typeface="ProximaNova"/>
              </a:rPr>
              <a:t>çocukları yeni arkadaş grupları oluşturmaya ve kendi başlarına  yeni etkinliklere katılmaya başlayabilir. Evlerinin dışındaki dünyayla ilgili konuları anlamaya başladıklarında, kendilerini güvende hissetmelerini sağlamak ve her şeyi çözmelerine yardımcı olmak için öğretmenlere ve ebeveynlere bakarlar.</a:t>
            </a:r>
          </a:p>
          <a:p>
            <a:pPr algn="just" fontAlgn="base"/>
            <a:r>
              <a:rPr lang="tr-TR" b="0" i="0" dirty="0">
                <a:solidFill>
                  <a:srgbClr val="000000"/>
                </a:solidFill>
                <a:effectLst/>
                <a:latin typeface="ProximaNova"/>
              </a:rPr>
              <a:t>Çocuğunuzun evde veya okulda güvende hissedebileceği bir yer olduğundan emin olun (ideal olarak her </a:t>
            </a:r>
            <a:r>
              <a:rPr lang="tr-TR" b="0" i="0" dirty="0" smtClean="0">
                <a:solidFill>
                  <a:srgbClr val="000000"/>
                </a:solidFill>
                <a:effectLst/>
                <a:latin typeface="ProximaNova"/>
              </a:rPr>
              <a:t>ikisinde de </a:t>
            </a:r>
            <a:r>
              <a:rPr lang="tr-TR" b="0" i="0" dirty="0">
                <a:solidFill>
                  <a:srgbClr val="000000"/>
                </a:solidFill>
                <a:effectLst/>
                <a:latin typeface="ProximaNova"/>
              </a:rPr>
              <a:t>kendini güvende </a:t>
            </a:r>
            <a:r>
              <a:rPr lang="tr-TR" b="0" i="0" dirty="0" smtClean="0">
                <a:solidFill>
                  <a:srgbClr val="000000"/>
                </a:solidFill>
                <a:effectLst/>
                <a:latin typeface="ProximaNova"/>
              </a:rPr>
              <a:t>hissetmesi istenir).</a:t>
            </a:r>
            <a:endParaRPr lang="tr-TR" b="0" i="0" dirty="0">
              <a:solidFill>
                <a:srgbClr val="000000"/>
              </a:solidFill>
              <a:effectLst/>
              <a:latin typeface="ProximaNova"/>
            </a:endParaRPr>
          </a:p>
          <a:p>
            <a:endParaRPr lang="tr-TR" dirty="0"/>
          </a:p>
        </p:txBody>
      </p:sp>
    </p:spTree>
    <p:extLst>
      <p:ext uri="{BB962C8B-B14F-4D97-AF65-F5344CB8AC3E}">
        <p14:creationId xmlns:p14="http://schemas.microsoft.com/office/powerpoint/2010/main" xmlns="" val="13043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B9ADFDE-BBDE-43D6-BE93-513A8C63C680}"/>
              </a:ext>
            </a:extLst>
          </p:cNvPr>
          <p:cNvSpPr>
            <a:spLocks noGrp="1"/>
          </p:cNvSpPr>
          <p:nvPr>
            <p:ph type="title"/>
          </p:nvPr>
        </p:nvSpPr>
        <p:spPr>
          <a:solidFill>
            <a:srgbClr val="92D050"/>
          </a:solidFill>
        </p:spPr>
        <p:txBody>
          <a:bodyPr/>
          <a:lstStyle/>
          <a:p>
            <a:r>
              <a:rPr lang="tr-TR" dirty="0" smtClean="0">
                <a:solidFill>
                  <a:schemeClr val="bg1"/>
                </a:solidFill>
              </a:rPr>
              <a:t>Çocuklarınızla konuşun.</a:t>
            </a:r>
            <a:endParaRPr lang="tr-TR" dirty="0">
              <a:solidFill>
                <a:schemeClr val="bg1"/>
              </a:solidFill>
            </a:endParaRPr>
          </a:p>
        </p:txBody>
      </p:sp>
      <p:sp>
        <p:nvSpPr>
          <p:cNvPr id="3" name="İçerik Yer Tutucusu 2">
            <a:extLst>
              <a:ext uri="{FF2B5EF4-FFF2-40B4-BE49-F238E27FC236}">
                <a16:creationId xmlns:a16="http://schemas.microsoft.com/office/drawing/2014/main" xmlns="" id="{902A01E6-9F8B-47AA-84B6-77F9F19DE827}"/>
              </a:ext>
            </a:extLst>
          </p:cNvPr>
          <p:cNvSpPr>
            <a:spLocks noGrp="1"/>
          </p:cNvSpPr>
          <p:nvPr>
            <p:ph idx="1"/>
          </p:nvPr>
        </p:nvSpPr>
        <p:spPr/>
        <p:txBody>
          <a:bodyPr>
            <a:normAutofit lnSpcReduction="10000"/>
          </a:bodyPr>
          <a:lstStyle/>
          <a:p>
            <a:pPr algn="just"/>
            <a:r>
              <a:rPr lang="tr-TR" b="0" i="0" dirty="0" smtClean="0">
                <a:solidFill>
                  <a:srgbClr val="000000"/>
                </a:solidFill>
                <a:effectLst/>
                <a:latin typeface="ProximaNova"/>
              </a:rPr>
              <a:t>Soruları </a:t>
            </a:r>
            <a:r>
              <a:rPr lang="tr-TR" b="0" i="0" dirty="0">
                <a:solidFill>
                  <a:srgbClr val="000000"/>
                </a:solidFill>
                <a:effectLst/>
                <a:latin typeface="ProximaNova"/>
              </a:rPr>
              <a:t>olduğunda, onları dürüstçe </a:t>
            </a:r>
            <a:r>
              <a:rPr lang="tr-TR" b="0" i="0" dirty="0" smtClean="0">
                <a:solidFill>
                  <a:srgbClr val="000000"/>
                </a:solidFill>
                <a:effectLst/>
                <a:latin typeface="ProximaNova"/>
              </a:rPr>
              <a:t>ve rahatlıkla yanıtlayın</a:t>
            </a:r>
            <a:r>
              <a:rPr lang="tr-TR" b="0" i="0" dirty="0">
                <a:solidFill>
                  <a:srgbClr val="000000"/>
                </a:solidFill>
                <a:effectLst/>
                <a:latin typeface="ProximaNova"/>
              </a:rPr>
              <a:t>.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Onları </a:t>
            </a:r>
            <a:r>
              <a:rPr lang="tr-TR" b="0" i="0" dirty="0">
                <a:solidFill>
                  <a:srgbClr val="000000"/>
                </a:solidFill>
                <a:effectLst/>
                <a:latin typeface="ProximaNova"/>
              </a:rPr>
              <a:t>güvende tutmak için harekete geçtiğinizi ve onlarla ilgilenmek için orada olduğunuzu bilmelerini </a:t>
            </a:r>
            <a:r>
              <a:rPr lang="tr-TR" b="0" i="0" dirty="0" smtClean="0">
                <a:solidFill>
                  <a:srgbClr val="000000"/>
                </a:solidFill>
                <a:effectLst/>
                <a:latin typeface="ProximaNova"/>
              </a:rPr>
              <a:t>sağlayacak, </a:t>
            </a:r>
            <a:r>
              <a:rPr lang="tr-TR" b="0" i="0" dirty="0">
                <a:solidFill>
                  <a:srgbClr val="000000"/>
                </a:solidFill>
                <a:effectLst/>
                <a:latin typeface="ProximaNova"/>
              </a:rPr>
              <a:t>basit ifadeler içeren cevaplar verin.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Sizinle </a:t>
            </a:r>
            <a:r>
              <a:rPr lang="tr-TR" b="0" i="0" dirty="0">
                <a:solidFill>
                  <a:srgbClr val="000000"/>
                </a:solidFill>
                <a:effectLst/>
                <a:latin typeface="ProximaNova"/>
              </a:rPr>
              <a:t>konuştuklarında endişelerini ve korkularını dinleyin ve onların yanında olduğunuzu onlara bildirin.</a:t>
            </a:r>
            <a:endParaRPr lang="tr-TR" dirty="0"/>
          </a:p>
        </p:txBody>
      </p:sp>
    </p:spTree>
    <p:extLst>
      <p:ext uri="{BB962C8B-B14F-4D97-AF65-F5344CB8AC3E}">
        <p14:creationId xmlns:p14="http://schemas.microsoft.com/office/powerpoint/2010/main" xmlns="" val="3961562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B4ECBF3-3F6F-4FFE-A91A-37C74D5EFA06}"/>
              </a:ext>
            </a:extLst>
          </p:cNvPr>
          <p:cNvSpPr>
            <a:spLocks noGrp="1"/>
          </p:cNvSpPr>
          <p:nvPr>
            <p:ph type="title"/>
          </p:nvPr>
        </p:nvSpPr>
        <p:spPr>
          <a:solidFill>
            <a:srgbClr val="92D050"/>
          </a:solidFill>
        </p:spPr>
        <p:txBody>
          <a:bodyPr>
            <a:normAutofit fontScale="90000"/>
          </a:bodyPr>
          <a:lstStyle/>
          <a:p>
            <a:r>
              <a:rPr lang="tr-TR" b="1" dirty="0" smtClean="0">
                <a:solidFill>
                  <a:schemeClr val="bg1"/>
                </a:solidFill>
              </a:rPr>
              <a:t>Psikolojik sağlamlık, zorluklara rağmen gelişme yeteneğidir.</a:t>
            </a:r>
            <a:endParaRPr lang="tr-TR" b="1" dirty="0">
              <a:solidFill>
                <a:schemeClr val="bg1"/>
              </a:solidFill>
            </a:endParaRPr>
          </a:p>
        </p:txBody>
      </p:sp>
      <p:sp>
        <p:nvSpPr>
          <p:cNvPr id="3" name="İçerik Yer Tutucusu 2">
            <a:extLst>
              <a:ext uri="{FF2B5EF4-FFF2-40B4-BE49-F238E27FC236}">
                <a16:creationId xmlns:a16="http://schemas.microsoft.com/office/drawing/2014/main" xmlns="" id="{C6E65212-F331-4FB8-B193-8026A2F6CADC}"/>
              </a:ext>
            </a:extLst>
          </p:cNvPr>
          <p:cNvSpPr>
            <a:spLocks noGrp="1"/>
          </p:cNvSpPr>
          <p:nvPr>
            <p:ph idx="1"/>
          </p:nvPr>
        </p:nvSpPr>
        <p:spPr/>
        <p:txBody>
          <a:bodyPr>
            <a:normAutofit fontScale="70000" lnSpcReduction="20000"/>
          </a:bodyPr>
          <a:lstStyle/>
          <a:p>
            <a:pPr algn="just"/>
            <a:r>
              <a:rPr lang="tr-TR" b="0" i="0" dirty="0" smtClean="0">
                <a:solidFill>
                  <a:srgbClr val="444444"/>
                </a:solidFill>
                <a:effectLst/>
                <a:latin typeface="ProximaNova"/>
              </a:rPr>
              <a:t>Çocuklar ve ergenler içinde bulundukları döneme özgü gelişimsel sorunların yanında yeni </a:t>
            </a:r>
            <a:r>
              <a:rPr lang="tr-TR" b="0" i="0" dirty="0">
                <a:solidFill>
                  <a:srgbClr val="444444"/>
                </a:solidFill>
                <a:effectLst/>
                <a:latin typeface="ProximaNova"/>
              </a:rPr>
              <a:t>bir sınıfa uyum sağlama, sınıf arkadaşları tarafından </a:t>
            </a:r>
            <a:r>
              <a:rPr lang="tr-TR" b="0" i="0" dirty="0" smtClean="0">
                <a:solidFill>
                  <a:srgbClr val="444444"/>
                </a:solidFill>
                <a:effectLst/>
                <a:latin typeface="ProximaNova"/>
              </a:rPr>
              <a:t>zorbalığa maruz kalma </a:t>
            </a:r>
            <a:r>
              <a:rPr lang="tr-TR" b="0" i="0" dirty="0">
                <a:solidFill>
                  <a:srgbClr val="444444"/>
                </a:solidFill>
                <a:effectLst/>
                <a:latin typeface="ProximaNova"/>
              </a:rPr>
              <a:t>veya evde taciz </a:t>
            </a:r>
            <a:r>
              <a:rPr lang="tr-TR" b="0" i="0" dirty="0" smtClean="0">
                <a:solidFill>
                  <a:srgbClr val="444444"/>
                </a:solidFill>
                <a:effectLst/>
                <a:latin typeface="ProximaNova"/>
              </a:rPr>
              <a:t>gibi sorunlar yaşayabilir. P</a:t>
            </a:r>
            <a:r>
              <a:rPr lang="tr-TR" dirty="0" smtClean="0">
                <a:solidFill>
                  <a:srgbClr val="000000"/>
                </a:solidFill>
                <a:latin typeface="ProximaNova"/>
              </a:rPr>
              <a:t>sikolojik </a:t>
            </a:r>
            <a:r>
              <a:rPr lang="tr-TR" b="0" i="0" dirty="0" smtClean="0">
                <a:solidFill>
                  <a:srgbClr val="444444"/>
                </a:solidFill>
                <a:effectLst/>
                <a:latin typeface="ProximaNova"/>
              </a:rPr>
              <a:t>sağlamlık, </a:t>
            </a:r>
            <a:r>
              <a:rPr lang="tr-TR" b="0" i="0" dirty="0">
                <a:solidFill>
                  <a:srgbClr val="444444"/>
                </a:solidFill>
                <a:effectLst/>
                <a:latin typeface="ProximaNova"/>
              </a:rPr>
              <a:t>bu zorluklara rağmen gelişme yeteneğidir.</a:t>
            </a:r>
            <a:r>
              <a:rPr lang="tr-TR" b="0" i="0" dirty="0">
                <a:solidFill>
                  <a:srgbClr val="000000"/>
                </a:solidFill>
                <a:effectLst/>
                <a:latin typeface="ProximaNova"/>
              </a:rPr>
              <a:t> Çocukluğu kaygısız  bir dönem olarak görme eğilimindeyiz, ancak bu duygusal acılarla, zorluklarla ve travmalarla </a:t>
            </a:r>
            <a:r>
              <a:rPr lang="tr-TR" b="0" i="0" dirty="0" smtClean="0">
                <a:solidFill>
                  <a:srgbClr val="000000"/>
                </a:solidFill>
                <a:effectLst/>
                <a:latin typeface="ProximaNova"/>
              </a:rPr>
              <a:t>karşılaşmayacakları </a:t>
            </a:r>
            <a:r>
              <a:rPr lang="tr-TR" b="0" i="0" dirty="0">
                <a:solidFill>
                  <a:srgbClr val="000000"/>
                </a:solidFill>
                <a:effectLst/>
                <a:latin typeface="ProximaNova"/>
              </a:rPr>
              <a:t>anlamına gelmiyor. Çocuklardan, yeni bir sınıfa veya çevrimiçi eğitime uyum sağlamaktan, akranları tarafından zorbalığa ve hatta evdeki mücadelelere kadar çeşitli sorunlarla başa çıkmaları istenebilir. Karmaşık bir dünyada büyümenin bir parçası olan </a:t>
            </a:r>
            <a:r>
              <a:rPr lang="tr-TR" b="0" i="0" dirty="0" smtClean="0">
                <a:solidFill>
                  <a:srgbClr val="000000"/>
                </a:solidFill>
                <a:effectLst/>
                <a:latin typeface="ProximaNova"/>
              </a:rPr>
              <a:t>belirsizlikler yaşayabilir. Bu </a:t>
            </a:r>
            <a:r>
              <a:rPr lang="tr-TR" b="0" i="0" dirty="0">
                <a:solidFill>
                  <a:srgbClr val="000000"/>
                </a:solidFill>
                <a:effectLst/>
                <a:latin typeface="ProximaNova"/>
              </a:rPr>
              <a:t>zorluklara rağmen gelişme yeteneği, </a:t>
            </a:r>
            <a:r>
              <a:rPr lang="tr-TR" b="0" i="0" dirty="0" smtClean="0">
                <a:solidFill>
                  <a:srgbClr val="000000"/>
                </a:solidFill>
                <a:effectLst/>
                <a:latin typeface="ProximaNova"/>
              </a:rPr>
              <a:t>psikolojik sağlamlık özelliğinden </a:t>
            </a:r>
            <a:r>
              <a:rPr lang="tr-TR" b="0" i="0" dirty="0">
                <a:solidFill>
                  <a:srgbClr val="000000"/>
                </a:solidFill>
                <a:effectLst/>
                <a:latin typeface="ProximaNova"/>
              </a:rPr>
              <a:t>kaynaklanmaktadır.</a:t>
            </a:r>
            <a:endParaRPr lang="tr-TR" dirty="0"/>
          </a:p>
        </p:txBody>
      </p:sp>
    </p:spTree>
    <p:extLst>
      <p:ext uri="{BB962C8B-B14F-4D97-AF65-F5344CB8AC3E}">
        <p14:creationId xmlns:p14="http://schemas.microsoft.com/office/powerpoint/2010/main" xmlns="" val="3124910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04BFCD6-9232-43B8-AF3B-16591E7C2ACA}"/>
              </a:ext>
            </a:extLst>
          </p:cNvPr>
          <p:cNvSpPr>
            <a:spLocks noGrp="1"/>
          </p:cNvSpPr>
          <p:nvPr>
            <p:ph type="title"/>
          </p:nvPr>
        </p:nvSpPr>
        <p:spPr>
          <a:solidFill>
            <a:srgbClr val="92D050"/>
          </a:solidFill>
        </p:spPr>
        <p:txBody>
          <a:bodyPr>
            <a:noAutofit/>
          </a:bodyPr>
          <a:lstStyle/>
          <a:p>
            <a:r>
              <a:rPr lang="tr-TR" sz="3200" dirty="0" smtClean="0"/>
              <a:t/>
            </a:r>
            <a:br>
              <a:rPr lang="tr-TR" sz="3200" dirty="0" smtClean="0"/>
            </a:br>
            <a:r>
              <a:rPr lang="tr-TR" sz="3200" dirty="0" smtClean="0">
                <a:solidFill>
                  <a:schemeClr val="bg1"/>
                </a:solidFill>
              </a:rPr>
              <a:t>Haberlerde gördüklerini veya duyduklarını her zaman yanlış yorumlama olasılıkları vardır. </a:t>
            </a:r>
            <a:br>
              <a:rPr lang="tr-TR" sz="3200" dirty="0" smtClean="0">
                <a:solidFill>
                  <a:schemeClr val="bg1"/>
                </a:solidFill>
              </a:rPr>
            </a:br>
            <a:endParaRPr lang="tr-TR" sz="3200" dirty="0">
              <a:solidFill>
                <a:schemeClr val="bg1"/>
              </a:solidFill>
            </a:endParaRPr>
          </a:p>
        </p:txBody>
      </p:sp>
      <p:sp>
        <p:nvSpPr>
          <p:cNvPr id="3" name="İçerik Yer Tutucusu 2">
            <a:extLst>
              <a:ext uri="{FF2B5EF4-FFF2-40B4-BE49-F238E27FC236}">
                <a16:creationId xmlns:a16="http://schemas.microsoft.com/office/drawing/2014/main" xmlns="" id="{D2375C20-B1B7-44B6-8DFB-A59F2A524FEE}"/>
              </a:ext>
            </a:extLst>
          </p:cNvPr>
          <p:cNvSpPr>
            <a:spLocks noGrp="1"/>
          </p:cNvSpPr>
          <p:nvPr>
            <p:ph idx="1"/>
          </p:nvPr>
        </p:nvSpPr>
        <p:spPr/>
        <p:txBody>
          <a:bodyPr>
            <a:normAutofit fontScale="92500" lnSpcReduction="20000"/>
          </a:bodyPr>
          <a:lstStyle/>
          <a:p>
            <a:pPr algn="just"/>
            <a:r>
              <a:rPr lang="tr-TR" b="0" i="0" dirty="0">
                <a:solidFill>
                  <a:srgbClr val="000000"/>
                </a:solidFill>
                <a:effectLst/>
                <a:latin typeface="ProximaNova"/>
              </a:rPr>
              <a:t>Evin dışında korkutucu bir durum olduğunda, çocuklarınızın izlediği veya dinlediği haber miktarını sınırlayın.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Haberlerde </a:t>
            </a:r>
            <a:r>
              <a:rPr lang="tr-TR" b="0" i="0" dirty="0">
                <a:solidFill>
                  <a:srgbClr val="000000"/>
                </a:solidFill>
                <a:effectLst/>
                <a:latin typeface="ProximaNova"/>
              </a:rPr>
              <a:t>gördüklerini veya duyduklarını her zaman yanlış yorumlama olasılıkları vardır.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Dünyada </a:t>
            </a:r>
            <a:r>
              <a:rPr lang="tr-TR" b="0" i="0" dirty="0">
                <a:solidFill>
                  <a:srgbClr val="000000"/>
                </a:solidFill>
                <a:effectLst/>
                <a:latin typeface="ProximaNova"/>
              </a:rPr>
              <a:t>olup biteni çocuklarınızdan saklamanıza gerek yok ama onların korkularını körükleyen hikayelere sürekli maruz kalmaları da gerekmiyor. Neye maruz kaldıklarını anlayıp anlamadıklarını kontrol edin.</a:t>
            </a:r>
            <a:endParaRPr lang="tr-TR" dirty="0"/>
          </a:p>
        </p:txBody>
      </p:sp>
    </p:spTree>
    <p:extLst>
      <p:ext uri="{BB962C8B-B14F-4D97-AF65-F5344CB8AC3E}">
        <p14:creationId xmlns:p14="http://schemas.microsoft.com/office/powerpoint/2010/main" xmlns="" val="2242570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22B3B25-C976-433C-BFAD-F7EDE688BA3C}"/>
              </a:ext>
            </a:extLst>
          </p:cNvPr>
          <p:cNvSpPr>
            <a:spLocks noGrp="1"/>
          </p:cNvSpPr>
          <p:nvPr>
            <p:ph type="title"/>
          </p:nvPr>
        </p:nvSpPr>
        <p:spPr>
          <a:solidFill>
            <a:srgbClr val="92D050"/>
          </a:solidFill>
        </p:spPr>
        <p:txBody>
          <a:bodyPr/>
          <a:lstStyle/>
          <a:p>
            <a:r>
              <a:rPr lang="tr-TR" dirty="0" smtClean="0">
                <a:solidFill>
                  <a:schemeClr val="bg1"/>
                </a:solidFill>
              </a:rPr>
              <a:t>Destek olduğunuzu hissettirin</a:t>
            </a:r>
            <a:endParaRPr lang="tr-TR" dirty="0">
              <a:solidFill>
                <a:schemeClr val="bg1"/>
              </a:solidFill>
            </a:endParaRPr>
          </a:p>
        </p:txBody>
      </p:sp>
      <p:sp>
        <p:nvSpPr>
          <p:cNvPr id="3" name="İçerik Yer Tutucusu 2">
            <a:extLst>
              <a:ext uri="{FF2B5EF4-FFF2-40B4-BE49-F238E27FC236}">
                <a16:creationId xmlns:a16="http://schemas.microsoft.com/office/drawing/2014/main" xmlns="" id="{4F765080-37E7-4E96-AEED-B411BED5A505}"/>
              </a:ext>
            </a:extLst>
          </p:cNvPr>
          <p:cNvSpPr>
            <a:spLocks noGrp="1"/>
          </p:cNvSpPr>
          <p:nvPr>
            <p:ph idx="1"/>
          </p:nvPr>
        </p:nvSpPr>
        <p:spPr/>
        <p:txBody>
          <a:bodyPr>
            <a:normAutofit/>
          </a:bodyPr>
          <a:lstStyle/>
          <a:p>
            <a:pPr algn="just"/>
            <a:r>
              <a:rPr lang="tr-TR" b="0" i="0" dirty="0" smtClean="0">
                <a:solidFill>
                  <a:srgbClr val="000000"/>
                </a:solidFill>
                <a:effectLst/>
                <a:latin typeface="ProximaNova"/>
              </a:rPr>
              <a:t>Normal gündelik yaşam stresine ek olarak ortaya çıkan zorlu yaşam olaylarının stresi </a:t>
            </a:r>
            <a:r>
              <a:rPr lang="tr-TR" b="0" i="0" dirty="0">
                <a:solidFill>
                  <a:srgbClr val="000000"/>
                </a:solidFill>
                <a:effectLst/>
                <a:latin typeface="ProximaNova"/>
              </a:rPr>
              <a:t>artırabileceğini anlayın. </a:t>
            </a:r>
            <a:endParaRPr lang="tr-TR" b="0" i="0" dirty="0" smtClean="0">
              <a:solidFill>
                <a:srgbClr val="000000"/>
              </a:solidFill>
              <a:effectLst/>
              <a:latin typeface="ProximaNova"/>
            </a:endParaRPr>
          </a:p>
          <a:p>
            <a:r>
              <a:rPr lang="tr-TR" b="0" i="0" dirty="0" smtClean="0">
                <a:solidFill>
                  <a:srgbClr val="000000"/>
                </a:solidFill>
                <a:effectLst/>
                <a:latin typeface="ProximaNova"/>
              </a:rPr>
              <a:t>Sadece</a:t>
            </a:r>
            <a:r>
              <a:rPr lang="tr-TR" b="0" i="0" dirty="0">
                <a:solidFill>
                  <a:srgbClr val="000000"/>
                </a:solidFill>
                <a:effectLst/>
                <a:latin typeface="ProximaNova"/>
              </a:rPr>
              <a:t> onlar için en iyisini istediğinize ve onlar için </a:t>
            </a:r>
            <a:r>
              <a:rPr lang="tr-TR" dirty="0" smtClean="0">
                <a:solidFill>
                  <a:srgbClr val="000000"/>
                </a:solidFill>
                <a:latin typeface="ProximaNova"/>
              </a:rPr>
              <a:t>destek</a:t>
            </a:r>
            <a:r>
              <a:rPr lang="tr-TR" b="0" i="0" dirty="0" smtClean="0">
                <a:solidFill>
                  <a:srgbClr val="000000"/>
                </a:solidFill>
                <a:effectLst/>
                <a:latin typeface="ProximaNova"/>
              </a:rPr>
              <a:t> </a:t>
            </a:r>
            <a:r>
              <a:rPr lang="tr-TR" b="0" i="0" dirty="0">
                <a:solidFill>
                  <a:srgbClr val="000000"/>
                </a:solidFill>
                <a:effectLst/>
                <a:latin typeface="ProximaNova"/>
              </a:rPr>
              <a:t>olduğunuza dair güvence  verin.</a:t>
            </a:r>
            <a:endParaRPr lang="tr-TR" dirty="0"/>
          </a:p>
        </p:txBody>
      </p:sp>
    </p:spTree>
    <p:extLst>
      <p:ext uri="{BB962C8B-B14F-4D97-AF65-F5344CB8AC3E}">
        <p14:creationId xmlns:p14="http://schemas.microsoft.com/office/powerpoint/2010/main" xmlns="" val="2425042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8B50B6B-3F33-47A7-A564-8BA2EE56E060}"/>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smtClean="0">
                <a:solidFill>
                  <a:schemeClr val="bg1"/>
                </a:solidFill>
              </a:rPr>
              <a:t>Psikolojik Sağlamlık ve Ortaokul çocukları</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F30609BE-6209-42AE-A6E2-5779E550142A}"/>
              </a:ext>
            </a:extLst>
          </p:cNvPr>
          <p:cNvSpPr>
            <a:spLocks noGrp="1"/>
          </p:cNvSpPr>
          <p:nvPr>
            <p:ph idx="1"/>
          </p:nvPr>
        </p:nvSpPr>
        <p:spPr/>
        <p:txBody>
          <a:bodyPr>
            <a:normAutofit/>
          </a:bodyPr>
          <a:lstStyle/>
          <a:p>
            <a:pPr algn="just" fontAlgn="base"/>
            <a:r>
              <a:rPr lang="tr-TR" b="0" i="0" dirty="0" smtClean="0">
                <a:solidFill>
                  <a:srgbClr val="000000"/>
                </a:solidFill>
                <a:effectLst/>
                <a:latin typeface="ProximaNova"/>
              </a:rPr>
              <a:t>Daha </a:t>
            </a:r>
            <a:r>
              <a:rPr lang="tr-TR" b="0" i="0" dirty="0">
                <a:solidFill>
                  <a:srgbClr val="000000"/>
                </a:solidFill>
                <a:effectLst/>
                <a:latin typeface="ProximaNova"/>
              </a:rPr>
              <a:t>büyük travmalar olmasa </a:t>
            </a:r>
            <a:r>
              <a:rPr lang="tr-TR" b="0" i="0" dirty="0" smtClean="0">
                <a:solidFill>
                  <a:srgbClr val="000000"/>
                </a:solidFill>
                <a:effectLst/>
                <a:latin typeface="ProximaNova"/>
              </a:rPr>
              <a:t>bile </a:t>
            </a:r>
            <a:r>
              <a:rPr lang="tr-TR" b="0" i="0" dirty="0">
                <a:solidFill>
                  <a:srgbClr val="000000"/>
                </a:solidFill>
                <a:effectLst/>
                <a:latin typeface="ProximaNova"/>
              </a:rPr>
              <a:t>ortaokul, </a:t>
            </a:r>
            <a:r>
              <a:rPr lang="tr-TR" b="0" i="0" dirty="0" smtClean="0">
                <a:solidFill>
                  <a:srgbClr val="000000"/>
                </a:solidFill>
                <a:effectLst/>
                <a:latin typeface="ProximaNova"/>
              </a:rPr>
              <a:t>ek </a:t>
            </a:r>
            <a:r>
              <a:rPr lang="tr-TR" b="0" i="0" dirty="0">
                <a:solidFill>
                  <a:srgbClr val="000000"/>
                </a:solidFill>
                <a:effectLst/>
                <a:latin typeface="ProximaNova"/>
              </a:rPr>
              <a:t>akademik talepleri karşılamak ve yeni sosyal </a:t>
            </a:r>
            <a:r>
              <a:rPr lang="tr-TR" b="0" i="0" dirty="0" smtClean="0">
                <a:solidFill>
                  <a:srgbClr val="000000"/>
                </a:solidFill>
                <a:effectLst/>
                <a:latin typeface="ProximaNova"/>
              </a:rPr>
              <a:t>güçlüklerden </a:t>
            </a:r>
            <a:r>
              <a:rPr lang="tr-TR" b="0" i="0" dirty="0">
                <a:solidFill>
                  <a:srgbClr val="000000"/>
                </a:solidFill>
                <a:effectLst/>
                <a:latin typeface="ProximaNova"/>
              </a:rPr>
              <a:t>kaçınmak için mücadele eden birçok çocuk için özellikle zor bir dönem olabilir. Kendilerini güvende </a:t>
            </a:r>
            <a:r>
              <a:rPr lang="tr-TR" b="0" i="0" dirty="0" smtClean="0">
                <a:solidFill>
                  <a:srgbClr val="000000"/>
                </a:solidFill>
                <a:effectLst/>
                <a:latin typeface="ProximaNova"/>
              </a:rPr>
              <a:t>hissetmek </a:t>
            </a:r>
            <a:r>
              <a:rPr lang="tr-TR" b="0" i="0" dirty="0">
                <a:solidFill>
                  <a:srgbClr val="000000"/>
                </a:solidFill>
                <a:effectLst/>
                <a:latin typeface="ProximaNova"/>
              </a:rPr>
              <a:t>için öğretmenlere, arkadaşlara ve ebeveynlere bakarlar.</a:t>
            </a:r>
          </a:p>
          <a:p>
            <a:endParaRPr lang="tr-TR" dirty="0"/>
          </a:p>
        </p:txBody>
      </p:sp>
    </p:spTree>
    <p:extLst>
      <p:ext uri="{BB962C8B-B14F-4D97-AF65-F5344CB8AC3E}">
        <p14:creationId xmlns:p14="http://schemas.microsoft.com/office/powerpoint/2010/main" xmlns="" val="488852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1C46DA2-CF8A-4436-9917-65E734A275D9}"/>
              </a:ext>
            </a:extLst>
          </p:cNvPr>
          <p:cNvSpPr>
            <a:spLocks noGrp="1"/>
          </p:cNvSpPr>
          <p:nvPr>
            <p:ph type="title"/>
          </p:nvPr>
        </p:nvSpPr>
        <p:spPr>
          <a:solidFill>
            <a:srgbClr val="92D050"/>
          </a:solidFill>
        </p:spPr>
        <p:txBody>
          <a:bodyPr/>
          <a:lstStyle/>
          <a:p>
            <a:r>
              <a:rPr lang="tr-TR" dirty="0" smtClean="0">
                <a:solidFill>
                  <a:schemeClr val="bg1"/>
                </a:solidFill>
              </a:rPr>
              <a:t>Empati </a:t>
            </a:r>
            <a:endParaRPr lang="tr-TR" dirty="0">
              <a:solidFill>
                <a:schemeClr val="bg1"/>
              </a:solidFill>
            </a:endParaRPr>
          </a:p>
        </p:txBody>
      </p:sp>
      <p:sp>
        <p:nvSpPr>
          <p:cNvPr id="3" name="İçerik Yer Tutucusu 2">
            <a:extLst>
              <a:ext uri="{FF2B5EF4-FFF2-40B4-BE49-F238E27FC236}">
                <a16:creationId xmlns:a16="http://schemas.microsoft.com/office/drawing/2014/main" xmlns="" id="{851859FF-DF4C-4E0A-96E4-4826E5689378}"/>
              </a:ext>
            </a:extLst>
          </p:cNvPr>
          <p:cNvSpPr>
            <a:spLocks noGrp="1"/>
          </p:cNvSpPr>
          <p:nvPr>
            <p:ph idx="1"/>
          </p:nvPr>
        </p:nvSpPr>
        <p:spPr/>
        <p:txBody>
          <a:bodyPr/>
          <a:lstStyle/>
          <a:p>
            <a:pPr algn="just"/>
            <a:r>
              <a:rPr lang="tr-TR" b="0" i="0" dirty="0">
                <a:solidFill>
                  <a:srgbClr val="000000"/>
                </a:solidFill>
                <a:effectLst/>
                <a:latin typeface="ProximaNova"/>
              </a:rPr>
              <a:t>Empatiyi güçlendirin ve çocuğunuzun bakış açısını korumasına yardımcı olun.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Çocuğunuz </a:t>
            </a:r>
            <a:r>
              <a:rPr lang="tr-TR" b="0" i="0" dirty="0">
                <a:solidFill>
                  <a:srgbClr val="000000"/>
                </a:solidFill>
                <a:effectLst/>
                <a:latin typeface="ProximaNova"/>
              </a:rPr>
              <a:t>ortaokulda oluşan sosyal grupların </a:t>
            </a:r>
            <a:r>
              <a:rPr lang="tr-TR" b="0" i="0" dirty="0" smtClean="0">
                <a:solidFill>
                  <a:srgbClr val="000000"/>
                </a:solidFill>
                <a:effectLst/>
                <a:latin typeface="ProximaNova"/>
              </a:rPr>
              <a:t>etkisine </a:t>
            </a:r>
            <a:r>
              <a:rPr lang="tr-TR" b="0" i="0" dirty="0">
                <a:solidFill>
                  <a:srgbClr val="000000"/>
                </a:solidFill>
                <a:effectLst/>
                <a:latin typeface="ProximaNova"/>
              </a:rPr>
              <a:t>girerse, diğer çocukların da aynı derecede yalnız ve kafası karışmış hissedebileceğini anlamalarına </a:t>
            </a:r>
            <a:r>
              <a:rPr lang="tr-TR" b="0" i="0" dirty="0" smtClean="0">
                <a:solidFill>
                  <a:srgbClr val="000000"/>
                </a:solidFill>
                <a:effectLst/>
                <a:latin typeface="ProximaNova"/>
              </a:rPr>
              <a:t>ve </a:t>
            </a:r>
            <a:r>
              <a:rPr lang="tr-TR" b="0" i="0" dirty="0">
                <a:solidFill>
                  <a:srgbClr val="000000"/>
                </a:solidFill>
                <a:effectLst/>
                <a:latin typeface="ProximaNova"/>
              </a:rPr>
              <a:t>mevcut durumun ötesini görmelerine yardımcı olun.</a:t>
            </a:r>
            <a:endParaRPr lang="tr-TR" dirty="0"/>
          </a:p>
        </p:txBody>
      </p:sp>
    </p:spTree>
    <p:extLst>
      <p:ext uri="{BB962C8B-B14F-4D97-AF65-F5344CB8AC3E}">
        <p14:creationId xmlns:p14="http://schemas.microsoft.com/office/powerpoint/2010/main" xmlns="" val="488280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5FEF035-FE25-4710-87A2-8A8D22769879}"/>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Kendi başa çıkma yollarınızı paylaşın</a:t>
            </a:r>
            <a:endParaRPr lang="tr-TR" dirty="0">
              <a:solidFill>
                <a:schemeClr val="bg1"/>
              </a:solidFill>
            </a:endParaRPr>
          </a:p>
        </p:txBody>
      </p:sp>
      <p:sp>
        <p:nvSpPr>
          <p:cNvPr id="3" name="İçerik Yer Tutucusu 2">
            <a:extLst>
              <a:ext uri="{FF2B5EF4-FFF2-40B4-BE49-F238E27FC236}">
                <a16:creationId xmlns:a16="http://schemas.microsoft.com/office/drawing/2014/main" xmlns="" id="{B680EE2D-821E-4BD2-B3AC-31E6CEC9330B}"/>
              </a:ext>
            </a:extLst>
          </p:cNvPr>
          <p:cNvSpPr>
            <a:spLocks noGrp="1"/>
          </p:cNvSpPr>
          <p:nvPr>
            <p:ph idx="1"/>
          </p:nvPr>
        </p:nvSpPr>
        <p:spPr/>
        <p:txBody>
          <a:bodyPr>
            <a:normAutofit fontScale="92500" lnSpcReduction="10000"/>
          </a:bodyPr>
          <a:lstStyle/>
          <a:p>
            <a:pPr algn="just"/>
            <a:r>
              <a:rPr lang="tr-TR" b="0" i="0" dirty="0">
                <a:solidFill>
                  <a:srgbClr val="000000"/>
                </a:solidFill>
                <a:effectLst/>
                <a:latin typeface="ProximaNova"/>
              </a:rPr>
              <a:t>Stres düzeyinizin yüksek olduğu zamanlarda çocuğunuzla kendi duygularınız hakkında konuşun.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Çocuklarınız </a:t>
            </a:r>
            <a:r>
              <a:rPr lang="tr-TR" b="0" i="0" dirty="0">
                <a:solidFill>
                  <a:srgbClr val="000000"/>
                </a:solidFill>
                <a:effectLst/>
                <a:latin typeface="ProximaNova"/>
              </a:rPr>
              <a:t>düşüncelerinizi ve duygularınızı ve aynı zamanda nasıl başa çıktığınızı anlayacak kadar büyük olabilir.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Başa </a:t>
            </a:r>
            <a:r>
              <a:rPr lang="tr-TR" b="0" i="0" dirty="0">
                <a:solidFill>
                  <a:srgbClr val="000000"/>
                </a:solidFill>
                <a:effectLst/>
                <a:latin typeface="ProximaNova"/>
              </a:rPr>
              <a:t>çıkma yollarınızın size nasıl yardımcı olduğunu paylaşın, aynı zamanda çocuğunuza fayda sağlayabilecek teknikler bulun.</a:t>
            </a:r>
            <a:endParaRPr lang="tr-TR" dirty="0"/>
          </a:p>
        </p:txBody>
      </p:sp>
    </p:spTree>
    <p:extLst>
      <p:ext uri="{BB962C8B-B14F-4D97-AF65-F5344CB8AC3E}">
        <p14:creationId xmlns:p14="http://schemas.microsoft.com/office/powerpoint/2010/main" xmlns="" val="3355254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B461F3F-9DBF-474C-BE10-F2535DF07E9A}"/>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
            </a:r>
            <a:br>
              <a:rPr lang="tr-TR" dirty="0" smtClean="0">
                <a:solidFill>
                  <a:schemeClr val="bg1"/>
                </a:solidFill>
              </a:rPr>
            </a:br>
            <a:r>
              <a:rPr lang="tr-TR" dirty="0" smtClean="0">
                <a:solidFill>
                  <a:schemeClr val="bg1"/>
                </a:solidFill>
              </a:rPr>
              <a:t>Psikolojik Sağlamlık ve Lise öğrencileri</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9EAC4005-78B0-404A-95B6-7B54B7752E48}"/>
              </a:ext>
            </a:extLst>
          </p:cNvPr>
          <p:cNvSpPr>
            <a:spLocks noGrp="1"/>
          </p:cNvSpPr>
          <p:nvPr>
            <p:ph idx="1"/>
          </p:nvPr>
        </p:nvSpPr>
        <p:spPr/>
        <p:txBody>
          <a:bodyPr>
            <a:normAutofit/>
          </a:bodyPr>
          <a:lstStyle/>
          <a:p>
            <a:pPr algn="just" fontAlgn="base"/>
            <a:r>
              <a:rPr lang="tr-TR" b="0" i="0" dirty="0" smtClean="0">
                <a:solidFill>
                  <a:srgbClr val="000000"/>
                </a:solidFill>
                <a:effectLst/>
                <a:latin typeface="ProximaNova"/>
              </a:rPr>
              <a:t>Ergenler hem </a:t>
            </a:r>
            <a:r>
              <a:rPr lang="tr-TR" b="0" i="0" dirty="0">
                <a:solidFill>
                  <a:srgbClr val="000000"/>
                </a:solidFill>
                <a:effectLst/>
                <a:latin typeface="ProximaNova"/>
              </a:rPr>
              <a:t>ergenlik dönemindeki gelişimsel krizlerin hem de çevrelerindeki,  dünyadaki olayların korkusunu ve belirsizliğini şiddetle hissedebilirler. </a:t>
            </a:r>
            <a:endParaRPr lang="tr-TR" b="0" i="0" dirty="0" smtClean="0">
              <a:solidFill>
                <a:srgbClr val="000000"/>
              </a:solidFill>
              <a:effectLst/>
              <a:latin typeface="ProximaNova"/>
            </a:endParaRPr>
          </a:p>
          <a:p>
            <a:pPr algn="just" fontAlgn="base"/>
            <a:r>
              <a:rPr lang="tr-TR" b="0" i="0" dirty="0" smtClean="0">
                <a:solidFill>
                  <a:srgbClr val="000000"/>
                </a:solidFill>
                <a:effectLst/>
                <a:latin typeface="ProximaNova"/>
              </a:rPr>
              <a:t>Ergenlik </a:t>
            </a:r>
            <a:r>
              <a:rPr lang="tr-TR" b="0" i="0" dirty="0">
                <a:solidFill>
                  <a:srgbClr val="000000"/>
                </a:solidFill>
                <a:effectLst/>
                <a:latin typeface="ProximaNova"/>
              </a:rPr>
              <a:t>yıllarında duygular değişken ve </a:t>
            </a:r>
            <a:r>
              <a:rPr lang="tr-TR" b="0" i="0" dirty="0" smtClean="0">
                <a:solidFill>
                  <a:srgbClr val="000000"/>
                </a:solidFill>
                <a:effectLst/>
                <a:latin typeface="ProximaNova"/>
              </a:rPr>
              <a:t>yüzeysel </a:t>
            </a:r>
            <a:r>
              <a:rPr lang="tr-TR" b="0" i="0" dirty="0">
                <a:solidFill>
                  <a:srgbClr val="000000"/>
                </a:solidFill>
                <a:effectLst/>
                <a:latin typeface="ProximaNova"/>
              </a:rPr>
              <a:t>olabilir ve çocuğunuzla bağlantı kurmanın en iyi yolunu bulmak zor olabilir.</a:t>
            </a:r>
          </a:p>
          <a:p>
            <a:endParaRPr lang="tr-TR" dirty="0"/>
          </a:p>
        </p:txBody>
      </p:sp>
    </p:spTree>
    <p:extLst>
      <p:ext uri="{BB962C8B-B14F-4D97-AF65-F5344CB8AC3E}">
        <p14:creationId xmlns:p14="http://schemas.microsoft.com/office/powerpoint/2010/main" xmlns="" val="3434547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886C4D4-0CB6-47F8-8BDF-36FECA043ED3}"/>
              </a:ext>
            </a:extLst>
          </p:cNvPr>
          <p:cNvSpPr>
            <a:spLocks noGrp="1"/>
          </p:cNvSpPr>
          <p:nvPr>
            <p:ph type="title"/>
          </p:nvPr>
        </p:nvSpPr>
        <p:spPr>
          <a:solidFill>
            <a:srgbClr val="92D050"/>
          </a:solidFill>
        </p:spPr>
        <p:txBody>
          <a:bodyPr>
            <a:normAutofit fontScale="90000"/>
          </a:bodyPr>
          <a:lstStyle/>
          <a:p>
            <a:r>
              <a:rPr lang="tr-TR" dirty="0">
                <a:solidFill>
                  <a:schemeClr val="bg1"/>
                </a:solidFill>
              </a:rPr>
              <a:t>F</a:t>
            </a:r>
            <a:r>
              <a:rPr lang="tr-TR" dirty="0" smtClean="0">
                <a:solidFill>
                  <a:schemeClr val="bg1"/>
                </a:solidFill>
              </a:rPr>
              <a:t>ikirlerini sorun ve cevaplarını dinleyin.</a:t>
            </a:r>
            <a:endParaRPr lang="tr-TR" dirty="0">
              <a:solidFill>
                <a:schemeClr val="bg1"/>
              </a:solidFill>
            </a:endParaRPr>
          </a:p>
        </p:txBody>
      </p:sp>
      <p:sp>
        <p:nvSpPr>
          <p:cNvPr id="3" name="İçerik Yer Tutucusu 2">
            <a:extLst>
              <a:ext uri="{FF2B5EF4-FFF2-40B4-BE49-F238E27FC236}">
                <a16:creationId xmlns:a16="http://schemas.microsoft.com/office/drawing/2014/main" xmlns="" id="{8D06DA4A-34F5-4F01-9322-8444BA72EDCE}"/>
              </a:ext>
            </a:extLst>
          </p:cNvPr>
          <p:cNvSpPr>
            <a:spLocks noGrp="1"/>
          </p:cNvSpPr>
          <p:nvPr>
            <p:ph idx="1"/>
          </p:nvPr>
        </p:nvSpPr>
        <p:spPr/>
        <p:txBody>
          <a:bodyPr>
            <a:normAutofit lnSpcReduction="10000"/>
          </a:bodyPr>
          <a:lstStyle/>
          <a:p>
            <a:pPr algn="just"/>
            <a:r>
              <a:rPr lang="tr-TR" b="0" i="0" dirty="0">
                <a:solidFill>
                  <a:srgbClr val="000000"/>
                </a:solidFill>
                <a:effectLst/>
                <a:latin typeface="ProximaNova"/>
              </a:rPr>
              <a:t>Konuşmak istemiyor gibi görünseler bile, mümkün olduğunca onlarla konuşun.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Bazen</a:t>
            </a:r>
            <a:r>
              <a:rPr lang="tr-TR" b="0" i="0" dirty="0">
                <a:solidFill>
                  <a:srgbClr val="000000"/>
                </a:solidFill>
                <a:effectLst/>
                <a:latin typeface="ProximaNova"/>
              </a:rPr>
              <a:t>, çocuğunuzun konuşurken başka bir şeye odaklanmasına izin vererek, birlikte ev işleri yaptığınızda olabilir.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Soruları </a:t>
            </a:r>
            <a:r>
              <a:rPr lang="tr-TR" b="0" i="0" dirty="0">
                <a:solidFill>
                  <a:srgbClr val="000000"/>
                </a:solidFill>
                <a:effectLst/>
                <a:latin typeface="ProximaNova"/>
              </a:rPr>
              <a:t>olduğunda, dürüstçe ama rahatlıkla cevaplayın. Onlara neler olduğu hakkında fikirlerini sorun ve cevaplarını dinleyin.</a:t>
            </a:r>
            <a:endParaRPr lang="tr-TR" dirty="0"/>
          </a:p>
        </p:txBody>
      </p:sp>
    </p:spTree>
    <p:extLst>
      <p:ext uri="{BB962C8B-B14F-4D97-AF65-F5344CB8AC3E}">
        <p14:creationId xmlns:p14="http://schemas.microsoft.com/office/powerpoint/2010/main" xmlns="" val="38749161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9C626F-EED5-443C-AA54-D88D8324A31E}"/>
              </a:ext>
            </a:extLst>
          </p:cNvPr>
          <p:cNvSpPr>
            <a:spLocks noGrp="1"/>
          </p:cNvSpPr>
          <p:nvPr>
            <p:ph type="title"/>
          </p:nvPr>
        </p:nvSpPr>
        <p:spPr>
          <a:solidFill>
            <a:srgbClr val="92D050"/>
          </a:solidFill>
        </p:spPr>
        <p:txBody>
          <a:bodyPr/>
          <a:lstStyle/>
          <a:p>
            <a:r>
              <a:rPr lang="tr-TR" dirty="0" smtClean="0">
                <a:solidFill>
                  <a:schemeClr val="bg1"/>
                </a:solidFill>
              </a:rPr>
              <a:t>İhtiyaçlarına duyarlı olun</a:t>
            </a:r>
            <a:endParaRPr lang="tr-TR" dirty="0">
              <a:solidFill>
                <a:schemeClr val="bg1"/>
              </a:solidFill>
            </a:endParaRPr>
          </a:p>
        </p:txBody>
      </p:sp>
      <p:sp>
        <p:nvSpPr>
          <p:cNvPr id="3" name="İçerik Yer Tutucusu 2">
            <a:extLst>
              <a:ext uri="{FF2B5EF4-FFF2-40B4-BE49-F238E27FC236}">
                <a16:creationId xmlns:a16="http://schemas.microsoft.com/office/drawing/2014/main" xmlns="" id="{4829C7E6-6475-4432-8E2D-5505B575DF24}"/>
              </a:ext>
            </a:extLst>
          </p:cNvPr>
          <p:cNvSpPr>
            <a:spLocks noGrp="1"/>
          </p:cNvSpPr>
          <p:nvPr>
            <p:ph idx="1"/>
          </p:nvPr>
        </p:nvSpPr>
        <p:spPr/>
        <p:txBody>
          <a:bodyPr>
            <a:normAutofit fontScale="70000" lnSpcReduction="20000"/>
          </a:bodyPr>
          <a:lstStyle/>
          <a:p>
            <a:pPr algn="just"/>
            <a:r>
              <a:rPr lang="tr-TR" b="0" i="0" dirty="0">
                <a:solidFill>
                  <a:srgbClr val="000000"/>
                </a:solidFill>
                <a:effectLst/>
                <a:latin typeface="ProximaNova"/>
              </a:rPr>
              <a:t>İster yatak odası ister rahat buldukları bir yer olsun, çocuğunuzun güvenli yeri olarak oluşturabileceği bir </a:t>
            </a:r>
            <a:r>
              <a:rPr lang="tr-TR" b="0" i="0" dirty="0" smtClean="0">
                <a:solidFill>
                  <a:srgbClr val="000000"/>
                </a:solidFill>
                <a:effectLst/>
                <a:latin typeface="ProximaNova"/>
              </a:rPr>
              <a:t>alan </a:t>
            </a:r>
            <a:r>
              <a:rPr lang="tr-TR" b="0" i="0" dirty="0">
                <a:solidFill>
                  <a:srgbClr val="000000"/>
                </a:solidFill>
                <a:effectLst/>
                <a:latin typeface="ProximaNova"/>
              </a:rPr>
              <a:t>bulun.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Lisede gelişim dönemi özelliği olarak duygular yoğunlaşabilir, sık değişebilir </a:t>
            </a:r>
            <a:r>
              <a:rPr lang="tr-TR" b="0" i="0" dirty="0">
                <a:solidFill>
                  <a:srgbClr val="000000"/>
                </a:solidFill>
                <a:effectLst/>
                <a:latin typeface="ProximaNova"/>
              </a:rPr>
              <a:t>ve reddedilme, alay </a:t>
            </a:r>
            <a:r>
              <a:rPr lang="tr-TR" b="0" i="0" dirty="0" smtClean="0">
                <a:solidFill>
                  <a:srgbClr val="000000"/>
                </a:solidFill>
                <a:effectLst/>
                <a:latin typeface="ProximaNova"/>
              </a:rPr>
              <a:t>edilme </a:t>
            </a:r>
            <a:r>
              <a:rPr lang="tr-TR" b="0" i="0" dirty="0">
                <a:solidFill>
                  <a:srgbClr val="000000"/>
                </a:solidFill>
                <a:effectLst/>
                <a:latin typeface="ProximaNova"/>
              </a:rPr>
              <a:t>veya </a:t>
            </a:r>
            <a:r>
              <a:rPr lang="tr-TR" b="0" i="0" dirty="0" smtClean="0">
                <a:solidFill>
                  <a:srgbClr val="000000"/>
                </a:solidFill>
                <a:effectLst/>
                <a:latin typeface="ProximaNova"/>
              </a:rPr>
              <a:t>zorbalığa </a:t>
            </a:r>
            <a:r>
              <a:rPr lang="tr-TR" b="0" i="0" dirty="0">
                <a:solidFill>
                  <a:srgbClr val="000000"/>
                </a:solidFill>
                <a:effectLst/>
                <a:latin typeface="ProximaNova"/>
              </a:rPr>
              <a:t>da </a:t>
            </a:r>
            <a:r>
              <a:rPr lang="tr-TR" b="0" i="0" dirty="0" smtClean="0">
                <a:solidFill>
                  <a:srgbClr val="000000"/>
                </a:solidFill>
                <a:effectLst/>
                <a:latin typeface="ProximaNova"/>
              </a:rPr>
              <a:t>maruz kalabilir</a:t>
            </a:r>
            <a:r>
              <a:rPr lang="tr-TR" b="0" i="0" dirty="0">
                <a:solidFill>
                  <a:srgbClr val="000000"/>
                </a:solidFill>
                <a:effectLst/>
                <a:latin typeface="ProximaNova"/>
              </a:rPr>
              <a:t>.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Kendilerine </a:t>
            </a:r>
            <a:r>
              <a:rPr lang="tr-TR" b="0" i="0" dirty="0">
                <a:solidFill>
                  <a:srgbClr val="000000"/>
                </a:solidFill>
                <a:effectLst/>
                <a:latin typeface="ProximaNova"/>
              </a:rPr>
              <a:t>ait bir </a:t>
            </a:r>
            <a:r>
              <a:rPr lang="tr-TR" b="0" i="0" dirty="0" smtClean="0">
                <a:solidFill>
                  <a:srgbClr val="000000"/>
                </a:solidFill>
                <a:effectLst/>
                <a:latin typeface="ProximaNova"/>
              </a:rPr>
              <a:t>alan; hayatında değişmezlik, süreklilik olduğu düşüncesinin ve güvenlik duygusunun oluşmasına hizmet eder.</a:t>
            </a:r>
          </a:p>
          <a:p>
            <a:pPr algn="just"/>
            <a:r>
              <a:rPr lang="tr-TR" b="0" i="0" dirty="0" smtClean="0">
                <a:solidFill>
                  <a:srgbClr val="000000"/>
                </a:solidFill>
                <a:effectLst/>
                <a:latin typeface="ProximaNova"/>
              </a:rPr>
              <a:t>Çocuklarınız </a:t>
            </a:r>
            <a:r>
              <a:rPr lang="tr-TR" b="0" i="0" dirty="0">
                <a:solidFill>
                  <a:srgbClr val="000000"/>
                </a:solidFill>
                <a:effectLst/>
                <a:latin typeface="ProximaNova"/>
              </a:rPr>
              <a:t>sizinle vakit geçirmek yerine arkadaşlarıyla birlikte olmayı tercih edebilir, ancak ihtiyaç duyduklarında onlara bolca aile zamanı sağlamaya ve arkadaşlarını da içeren aile zamanını oluşturmaya hazır olun.</a:t>
            </a:r>
            <a:endParaRPr lang="tr-TR" dirty="0"/>
          </a:p>
        </p:txBody>
      </p:sp>
    </p:spTree>
    <p:extLst>
      <p:ext uri="{BB962C8B-B14F-4D97-AF65-F5344CB8AC3E}">
        <p14:creationId xmlns:p14="http://schemas.microsoft.com/office/powerpoint/2010/main" xmlns="" val="540874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EEE781B-84DB-4D38-8478-60F7CA22D123}"/>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Onunla ilgili beklenti ve korkularınızı paylaşın</a:t>
            </a:r>
            <a:endParaRPr lang="tr-TR" dirty="0">
              <a:solidFill>
                <a:schemeClr val="bg1"/>
              </a:solidFill>
            </a:endParaRPr>
          </a:p>
        </p:txBody>
      </p:sp>
      <p:sp>
        <p:nvSpPr>
          <p:cNvPr id="3" name="İçerik Yer Tutucusu 2">
            <a:extLst>
              <a:ext uri="{FF2B5EF4-FFF2-40B4-BE49-F238E27FC236}">
                <a16:creationId xmlns:a16="http://schemas.microsoft.com/office/drawing/2014/main" xmlns="" id="{D0BD601B-4A9E-4114-B57D-BD0F9DE1A0CE}"/>
              </a:ext>
            </a:extLst>
          </p:cNvPr>
          <p:cNvSpPr>
            <a:spLocks noGrp="1"/>
          </p:cNvSpPr>
          <p:nvPr>
            <p:ph idx="1"/>
          </p:nvPr>
        </p:nvSpPr>
        <p:spPr/>
        <p:txBody>
          <a:bodyPr>
            <a:normAutofit fontScale="70000" lnSpcReduction="20000"/>
          </a:bodyPr>
          <a:lstStyle/>
          <a:p>
            <a:pPr algn="just"/>
            <a:r>
              <a:rPr lang="tr-TR" b="0" i="0" dirty="0">
                <a:solidFill>
                  <a:srgbClr val="000000"/>
                </a:solidFill>
                <a:effectLst/>
                <a:latin typeface="ProximaNova"/>
              </a:rPr>
              <a:t>Dünyada genel olarak stresli şeyler olduğunda, ister televizyondan, dergilerden, gazetelerden ya da çevrimiçi ortamlardan </a:t>
            </a:r>
            <a:r>
              <a:rPr lang="tr-TR" b="0" i="0" dirty="0" smtClean="0">
                <a:solidFill>
                  <a:srgbClr val="000000"/>
                </a:solidFill>
                <a:effectLst/>
                <a:latin typeface="ProximaNova"/>
              </a:rPr>
              <a:t>haber alıyor </a:t>
            </a:r>
            <a:r>
              <a:rPr lang="tr-TR" b="0" i="0" dirty="0">
                <a:solidFill>
                  <a:srgbClr val="000000"/>
                </a:solidFill>
                <a:effectLst/>
                <a:latin typeface="ProximaNova"/>
              </a:rPr>
              <a:t>olsun, çocuğunuzu "haber molaları" vermeye teşvik edin.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Gördüklerini </a:t>
            </a:r>
            <a:r>
              <a:rPr lang="tr-TR" b="0" i="0" dirty="0">
                <a:solidFill>
                  <a:srgbClr val="000000"/>
                </a:solidFill>
                <a:effectLst/>
                <a:latin typeface="ProximaNova"/>
              </a:rPr>
              <a:t>ve </a:t>
            </a:r>
            <a:r>
              <a:rPr lang="tr-TR" b="0" i="0" dirty="0" smtClean="0">
                <a:solidFill>
                  <a:srgbClr val="000000"/>
                </a:solidFill>
                <a:effectLst/>
                <a:latin typeface="ProximaNova"/>
              </a:rPr>
              <a:t>duyduklarını, </a:t>
            </a:r>
            <a:r>
              <a:rPr lang="tr-TR" b="0" i="0" dirty="0">
                <a:solidFill>
                  <a:srgbClr val="000000"/>
                </a:solidFill>
                <a:effectLst/>
                <a:latin typeface="ProximaNova"/>
              </a:rPr>
              <a:t>tartışma için katalizör olarak kullanın.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Gençler </a:t>
            </a:r>
            <a:r>
              <a:rPr lang="tr-TR" b="0" i="0" dirty="0">
                <a:solidFill>
                  <a:srgbClr val="000000"/>
                </a:solidFill>
                <a:effectLst/>
                <a:latin typeface="ProximaNova"/>
              </a:rPr>
              <a:t>kendilerini </a:t>
            </a:r>
            <a:r>
              <a:rPr lang="tr-TR" b="0" i="0" dirty="0" smtClean="0">
                <a:solidFill>
                  <a:srgbClr val="000000"/>
                </a:solidFill>
                <a:effectLst/>
                <a:latin typeface="ProximaNova"/>
              </a:rPr>
              <a:t>ölümsüz gibi  hissedip riskli davranışlarda bulunabilirler</a:t>
            </a:r>
            <a:r>
              <a:rPr lang="tr-TR" b="0" i="0" dirty="0">
                <a:solidFill>
                  <a:srgbClr val="000000"/>
                </a:solidFill>
                <a:effectLst/>
                <a:latin typeface="ProximaNova"/>
              </a:rPr>
              <a:t>, ancak </a:t>
            </a:r>
            <a:r>
              <a:rPr lang="tr-TR" b="0" i="0" dirty="0" smtClean="0">
                <a:solidFill>
                  <a:srgbClr val="000000"/>
                </a:solidFill>
                <a:effectLst/>
                <a:latin typeface="ProximaNova"/>
              </a:rPr>
              <a:t>yine </a:t>
            </a:r>
            <a:r>
              <a:rPr lang="tr-TR" b="0" i="0" dirty="0">
                <a:solidFill>
                  <a:srgbClr val="000000"/>
                </a:solidFill>
                <a:effectLst/>
                <a:latin typeface="ProximaNova"/>
              </a:rPr>
              <a:t>de her şeyin yoluna gireceğini bilmek isterler</a:t>
            </a:r>
            <a:r>
              <a:rPr lang="tr-TR" b="0" i="0" dirty="0" smtClean="0">
                <a:solidFill>
                  <a:srgbClr val="000000"/>
                </a:solidFill>
                <a:effectLst/>
                <a:latin typeface="ProximaNova"/>
              </a:rPr>
              <a:t>.</a:t>
            </a:r>
          </a:p>
          <a:p>
            <a:pPr algn="just"/>
            <a:r>
              <a:rPr lang="tr-TR" b="0" i="0" dirty="0" smtClean="0">
                <a:solidFill>
                  <a:srgbClr val="000000"/>
                </a:solidFill>
                <a:effectLst/>
                <a:latin typeface="ProximaNova"/>
              </a:rPr>
              <a:t>Korkularınız </a:t>
            </a:r>
            <a:r>
              <a:rPr lang="tr-TR" b="0" i="0" dirty="0">
                <a:solidFill>
                  <a:srgbClr val="000000"/>
                </a:solidFill>
                <a:effectLst/>
                <a:latin typeface="ProximaNova"/>
              </a:rPr>
              <a:t>ve beklentileriniz hakkında dürüst tartışmalar yapmak, lise öğrencinizin kendi korkularını ifade etmeyi öğrenmesine yardımcı olabilir. Çocuğunuz kendisini ifade etmekte zorlanıyorsa, duygularını ifade etmek için günlük tutmaya veya sanatı kullanmaya teşvik edin.</a:t>
            </a:r>
            <a:endParaRPr lang="tr-TR" dirty="0"/>
          </a:p>
        </p:txBody>
      </p:sp>
    </p:spTree>
    <p:extLst>
      <p:ext uri="{BB962C8B-B14F-4D97-AF65-F5344CB8AC3E}">
        <p14:creationId xmlns:p14="http://schemas.microsoft.com/office/powerpoint/2010/main" xmlns="" val="2594676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C2CB08B-3CB2-4A97-A04C-40ADC600DFAD}"/>
              </a:ext>
            </a:extLst>
          </p:cNvPr>
          <p:cNvSpPr>
            <a:spLocks noGrp="1"/>
          </p:cNvSpPr>
          <p:nvPr>
            <p:ph type="title"/>
          </p:nvPr>
        </p:nvSpPr>
        <p:spPr>
          <a:solidFill>
            <a:srgbClr val="92D050"/>
          </a:solidFill>
        </p:spPr>
        <p:txBody>
          <a:bodyPr/>
          <a:lstStyle/>
          <a:p>
            <a:r>
              <a:rPr lang="tr-TR" dirty="0" smtClean="0">
                <a:solidFill>
                  <a:schemeClr val="bg1"/>
                </a:solidFill>
              </a:rPr>
              <a:t>Duygularını anlayın</a:t>
            </a:r>
            <a:endParaRPr lang="tr-TR" dirty="0">
              <a:solidFill>
                <a:schemeClr val="bg1"/>
              </a:solidFill>
            </a:endParaRPr>
          </a:p>
        </p:txBody>
      </p:sp>
      <p:sp>
        <p:nvSpPr>
          <p:cNvPr id="3" name="İçerik Yer Tutucusu 2">
            <a:extLst>
              <a:ext uri="{FF2B5EF4-FFF2-40B4-BE49-F238E27FC236}">
                <a16:creationId xmlns:a16="http://schemas.microsoft.com/office/drawing/2014/main" xmlns="" id="{B41C3627-DAFE-472C-ACE2-DF0922819C08}"/>
              </a:ext>
            </a:extLst>
          </p:cNvPr>
          <p:cNvSpPr>
            <a:spLocks noGrp="1"/>
          </p:cNvSpPr>
          <p:nvPr>
            <p:ph idx="1"/>
          </p:nvPr>
        </p:nvSpPr>
        <p:spPr/>
        <p:txBody>
          <a:bodyPr>
            <a:normAutofit fontScale="92500" lnSpcReduction="10000"/>
          </a:bodyPr>
          <a:lstStyle/>
          <a:p>
            <a:pPr algn="just"/>
            <a:r>
              <a:rPr lang="tr-TR" b="0" i="0" dirty="0">
                <a:solidFill>
                  <a:srgbClr val="000000"/>
                </a:solidFill>
                <a:effectLst/>
                <a:latin typeface="ProximaNova"/>
              </a:rPr>
              <a:t>Birçok </a:t>
            </a:r>
            <a:r>
              <a:rPr lang="tr-TR" b="0" i="0" dirty="0" smtClean="0">
                <a:solidFill>
                  <a:srgbClr val="000000"/>
                </a:solidFill>
                <a:effectLst/>
                <a:latin typeface="ProximaNova"/>
              </a:rPr>
              <a:t>ergen, </a:t>
            </a:r>
            <a:r>
              <a:rPr lang="tr-TR" b="0" i="0" dirty="0">
                <a:solidFill>
                  <a:srgbClr val="000000"/>
                </a:solidFill>
                <a:effectLst/>
                <a:latin typeface="ProximaNova"/>
              </a:rPr>
              <a:t>vücutlarındaki </a:t>
            </a:r>
            <a:r>
              <a:rPr lang="tr-TR" b="0" i="0" dirty="0" err="1">
                <a:solidFill>
                  <a:srgbClr val="000000"/>
                </a:solidFill>
                <a:effectLst/>
                <a:latin typeface="ProximaNova"/>
              </a:rPr>
              <a:t>hormonal</a:t>
            </a:r>
            <a:r>
              <a:rPr lang="tr-TR" b="0" i="0" dirty="0">
                <a:solidFill>
                  <a:srgbClr val="000000"/>
                </a:solidFill>
                <a:effectLst/>
                <a:latin typeface="ProximaNova"/>
              </a:rPr>
              <a:t> değişimler nedeniyle zaten </a:t>
            </a:r>
            <a:r>
              <a:rPr lang="tr-TR" b="0" i="0" dirty="0" smtClean="0">
                <a:solidFill>
                  <a:srgbClr val="000000"/>
                </a:solidFill>
                <a:effectLst/>
                <a:latin typeface="ProximaNova"/>
              </a:rPr>
              <a:t>duygularını aşırı uçlarda yaşıyor olabilir;</a:t>
            </a:r>
            <a:r>
              <a:rPr lang="tr-TR" b="0" i="0" dirty="0">
                <a:solidFill>
                  <a:srgbClr val="000000"/>
                </a:solidFill>
                <a:effectLst/>
                <a:latin typeface="ProximaNova"/>
              </a:rPr>
              <a:t> </a:t>
            </a:r>
            <a:r>
              <a:rPr lang="tr-TR" b="0" i="0" dirty="0" smtClean="0">
                <a:solidFill>
                  <a:srgbClr val="000000"/>
                </a:solidFill>
                <a:effectLst/>
                <a:latin typeface="ProximaNova"/>
              </a:rPr>
              <a:t> ek olarak maruz kalınan stres </a:t>
            </a:r>
            <a:r>
              <a:rPr lang="tr-TR" b="0" i="0" dirty="0">
                <a:solidFill>
                  <a:srgbClr val="000000"/>
                </a:solidFill>
                <a:effectLst/>
                <a:latin typeface="ProximaNova"/>
              </a:rPr>
              <a:t>veya travma bu değişimlerin daha aşırı görünmesine neden olabilir.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Duygularını </a:t>
            </a:r>
            <a:r>
              <a:rPr lang="tr-TR" b="0" i="0" dirty="0">
                <a:solidFill>
                  <a:srgbClr val="000000"/>
                </a:solidFill>
                <a:effectLst/>
                <a:latin typeface="ProximaNova"/>
              </a:rPr>
              <a:t>anlayın, ancak </a:t>
            </a:r>
            <a:r>
              <a:rPr lang="tr-TR" b="0" i="0" dirty="0" smtClean="0">
                <a:solidFill>
                  <a:srgbClr val="000000"/>
                </a:solidFill>
                <a:effectLst/>
                <a:latin typeface="ProximaNova"/>
              </a:rPr>
              <a:t>ergenler </a:t>
            </a:r>
            <a:r>
              <a:rPr lang="tr-TR" b="0" i="0" dirty="0">
                <a:solidFill>
                  <a:srgbClr val="000000"/>
                </a:solidFill>
                <a:effectLst/>
                <a:latin typeface="ProximaNova"/>
              </a:rPr>
              <a:t>strese kızgın veya somurtkan davranışlarla tepki verdiğinde de kararlı olun.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Çocuğunuza </a:t>
            </a:r>
            <a:r>
              <a:rPr lang="tr-TR" b="0" i="0" dirty="0">
                <a:solidFill>
                  <a:srgbClr val="000000"/>
                </a:solidFill>
                <a:effectLst/>
                <a:latin typeface="ProximaNova"/>
              </a:rPr>
              <a:t>iyi olacağına ve onun çıkarına baktığınıza dair güvence verin.</a:t>
            </a:r>
            <a:endParaRPr lang="tr-TR" dirty="0"/>
          </a:p>
        </p:txBody>
      </p:sp>
    </p:spTree>
    <p:extLst>
      <p:ext uri="{BB962C8B-B14F-4D97-AF65-F5344CB8AC3E}">
        <p14:creationId xmlns:p14="http://schemas.microsoft.com/office/powerpoint/2010/main" xmlns="" val="3377968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ECE6B95-109D-45E9-AD28-FFB89D50E964}"/>
              </a:ext>
            </a:extLst>
          </p:cNvPr>
          <p:cNvSpPr>
            <a:spLocks noGrp="1"/>
          </p:cNvSpPr>
          <p:nvPr>
            <p:ph type="title"/>
          </p:nvPr>
        </p:nvSpPr>
        <p:spPr>
          <a:solidFill>
            <a:srgbClr val="92D050"/>
          </a:solidFill>
        </p:spPr>
        <p:txBody>
          <a:bodyPr>
            <a:normAutofit fontScale="90000"/>
          </a:bodyPr>
          <a:lstStyle/>
          <a:p>
            <a:r>
              <a:rPr lang="tr-TR" b="1" dirty="0" smtClean="0">
                <a:solidFill>
                  <a:schemeClr val="bg1"/>
                </a:solidFill>
              </a:rPr>
              <a:t>Psikolojik sağlamlık becerileri öğrenilebilir</a:t>
            </a:r>
            <a:endParaRPr lang="tr-TR" b="1" dirty="0">
              <a:solidFill>
                <a:schemeClr val="bg1"/>
              </a:solidFill>
            </a:endParaRPr>
          </a:p>
        </p:txBody>
      </p:sp>
      <p:sp>
        <p:nvSpPr>
          <p:cNvPr id="3" name="İçerik Yer Tutucusu 2">
            <a:extLst>
              <a:ext uri="{FF2B5EF4-FFF2-40B4-BE49-F238E27FC236}">
                <a16:creationId xmlns:a16="http://schemas.microsoft.com/office/drawing/2014/main" xmlns="" id="{C5CD755A-04A1-45FF-B991-2DE406E8A47B}"/>
              </a:ext>
            </a:extLst>
          </p:cNvPr>
          <p:cNvSpPr>
            <a:spLocks noGrp="1"/>
          </p:cNvSpPr>
          <p:nvPr>
            <p:ph idx="1"/>
          </p:nvPr>
        </p:nvSpPr>
        <p:spPr/>
        <p:txBody>
          <a:bodyPr>
            <a:normAutofit fontScale="85000" lnSpcReduction="20000"/>
          </a:bodyPr>
          <a:lstStyle/>
          <a:p>
            <a:pPr marL="0" indent="0" fontAlgn="base">
              <a:buNone/>
            </a:pPr>
            <a:r>
              <a:rPr lang="tr-TR" b="1" dirty="0" smtClean="0">
                <a:solidFill>
                  <a:srgbClr val="000000"/>
                </a:solidFill>
                <a:latin typeface="ProximaNova"/>
              </a:rPr>
              <a:t>İyi haber, psikolojik sağlamlık becerilerinin öğrenilebilmesidir.</a:t>
            </a:r>
          </a:p>
          <a:p>
            <a:pPr marL="0" indent="0" fontAlgn="base">
              <a:buNone/>
            </a:pPr>
            <a:r>
              <a:rPr lang="tr-TR" dirty="0" smtClean="0">
                <a:solidFill>
                  <a:srgbClr val="000000"/>
                </a:solidFill>
                <a:latin typeface="ProximaNova"/>
              </a:rPr>
              <a:t>Psikolojik </a:t>
            </a:r>
            <a:r>
              <a:rPr lang="tr-TR" dirty="0">
                <a:solidFill>
                  <a:srgbClr val="000000"/>
                </a:solidFill>
                <a:latin typeface="ProximaNova"/>
              </a:rPr>
              <a:t>sağlamlık </a:t>
            </a:r>
            <a:r>
              <a:rPr lang="tr-TR" b="0" i="0" dirty="0" smtClean="0">
                <a:solidFill>
                  <a:srgbClr val="000000"/>
                </a:solidFill>
                <a:effectLst/>
                <a:latin typeface="ProximaNova"/>
              </a:rPr>
              <a:t>oluşturmak </a:t>
            </a:r>
            <a:r>
              <a:rPr lang="tr-TR" b="0" i="0" dirty="0">
                <a:solidFill>
                  <a:srgbClr val="000000"/>
                </a:solidFill>
                <a:effectLst/>
                <a:latin typeface="ProximaNova"/>
              </a:rPr>
              <a:t>- zorluklara, travmaya, trajediye, tehditlere ve hatta önemli stres kaynaklarına iyi uyum sağlama yeteneği - çocuklarımızın stresi ve kaygı ve belirsizlik duygularını yönetmesine yardımcı olabilir. </a:t>
            </a:r>
            <a:endParaRPr lang="tr-TR" b="0" i="0" dirty="0" smtClean="0">
              <a:solidFill>
                <a:srgbClr val="000000"/>
              </a:solidFill>
              <a:effectLst/>
              <a:latin typeface="ProximaNova"/>
            </a:endParaRPr>
          </a:p>
          <a:p>
            <a:pPr marL="0" indent="0" fontAlgn="base">
              <a:buNone/>
            </a:pPr>
            <a:r>
              <a:rPr lang="tr-TR" b="0" i="0" dirty="0" smtClean="0">
                <a:solidFill>
                  <a:srgbClr val="000000"/>
                </a:solidFill>
                <a:effectLst/>
                <a:latin typeface="ProximaNova"/>
              </a:rPr>
              <a:t>Ancak </a:t>
            </a:r>
            <a:r>
              <a:rPr lang="tr-TR" b="0" i="0" dirty="0">
                <a:solidFill>
                  <a:srgbClr val="000000"/>
                </a:solidFill>
                <a:effectLst/>
                <a:latin typeface="ProximaNova"/>
              </a:rPr>
              <a:t>dirençli olmak, çocukların zorluk veya sıkıntı yaşamayacağı anlamına gelmez. Duygusal acı, üzüntü ve </a:t>
            </a:r>
            <a:r>
              <a:rPr lang="tr-TR" b="0" i="0" dirty="0" smtClean="0">
                <a:solidFill>
                  <a:srgbClr val="000000"/>
                </a:solidFill>
                <a:effectLst/>
                <a:latin typeface="ProximaNova"/>
              </a:rPr>
              <a:t>kaygı; </a:t>
            </a:r>
            <a:r>
              <a:rPr lang="tr-TR" b="0" i="0" dirty="0">
                <a:solidFill>
                  <a:srgbClr val="000000"/>
                </a:solidFill>
                <a:effectLst/>
                <a:latin typeface="ProximaNova"/>
              </a:rPr>
              <a:t>büyük bir travma veya kişisel kayıp </a:t>
            </a:r>
            <a:r>
              <a:rPr lang="tr-TR" b="0" i="0" dirty="0" smtClean="0">
                <a:solidFill>
                  <a:srgbClr val="000000"/>
                </a:solidFill>
                <a:effectLst/>
                <a:latin typeface="ProximaNova"/>
              </a:rPr>
              <a:t>yaşadığımızda, hatta </a:t>
            </a:r>
            <a:r>
              <a:rPr lang="tr-TR" b="0" i="0" dirty="0">
                <a:solidFill>
                  <a:srgbClr val="000000"/>
                </a:solidFill>
                <a:effectLst/>
                <a:latin typeface="ProximaNova"/>
              </a:rPr>
              <a:t>bir başkasının kaybını veya travmasını duyduğumuzda yaygındır.</a:t>
            </a:r>
          </a:p>
          <a:p>
            <a:endParaRPr lang="tr-TR" dirty="0"/>
          </a:p>
        </p:txBody>
      </p:sp>
    </p:spTree>
    <p:extLst>
      <p:ext uri="{BB962C8B-B14F-4D97-AF65-F5344CB8AC3E}">
        <p14:creationId xmlns:p14="http://schemas.microsoft.com/office/powerpoint/2010/main" xmlns="" val="1448972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7AFDB49-A6E3-45A4-A85B-3EBCCC3D055E}"/>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Psikolojik Sağlamlık Yolculuğu</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BB97024A-33D0-41F8-A880-0975B41434BA}"/>
              </a:ext>
            </a:extLst>
          </p:cNvPr>
          <p:cNvSpPr>
            <a:spLocks noGrp="1"/>
          </p:cNvSpPr>
          <p:nvPr>
            <p:ph idx="1"/>
          </p:nvPr>
        </p:nvSpPr>
        <p:spPr/>
        <p:txBody>
          <a:bodyPr>
            <a:normAutofit fontScale="77500" lnSpcReduction="20000"/>
          </a:bodyPr>
          <a:lstStyle/>
          <a:p>
            <a:pPr algn="just" fontAlgn="base"/>
            <a:r>
              <a:rPr lang="tr-TR" b="0" i="0" dirty="0" smtClean="0">
                <a:solidFill>
                  <a:srgbClr val="000000"/>
                </a:solidFill>
                <a:effectLst/>
                <a:latin typeface="ProximaNova"/>
              </a:rPr>
              <a:t>Psikolojik </a:t>
            </a:r>
            <a:r>
              <a:rPr lang="tr-TR" b="0" i="0" dirty="0">
                <a:solidFill>
                  <a:srgbClr val="000000"/>
                </a:solidFill>
                <a:effectLst/>
                <a:latin typeface="ProximaNova"/>
              </a:rPr>
              <a:t>sağlamlığı geliştirmek kişisel bir yolculuktur ve kendi çocuklarınızla ilgili bilgilerinizi, yolculuklarında onlara rehberlik etmek için kullanmalısınız. </a:t>
            </a:r>
            <a:endParaRPr lang="tr-TR" b="0" i="0" dirty="0" smtClean="0">
              <a:solidFill>
                <a:srgbClr val="000000"/>
              </a:solidFill>
              <a:effectLst/>
              <a:latin typeface="ProximaNova"/>
            </a:endParaRPr>
          </a:p>
          <a:p>
            <a:pPr algn="just" fontAlgn="base"/>
            <a:r>
              <a:rPr lang="tr-TR" b="0" i="0" dirty="0" smtClean="0">
                <a:solidFill>
                  <a:srgbClr val="000000"/>
                </a:solidFill>
                <a:effectLst/>
                <a:latin typeface="ProximaNova"/>
              </a:rPr>
              <a:t>Dayanıklılık </a:t>
            </a:r>
            <a:r>
              <a:rPr lang="tr-TR" b="0" i="0" dirty="0">
                <a:solidFill>
                  <a:srgbClr val="000000"/>
                </a:solidFill>
                <a:effectLst/>
                <a:latin typeface="ProximaNova"/>
              </a:rPr>
              <a:t>oluşturmaya yönelik size veya çocuğunuza yarayan bir yaklaşım, başka biri için işe yaramayabilir.</a:t>
            </a:r>
          </a:p>
          <a:p>
            <a:pPr algn="just" fontAlgn="base"/>
            <a:r>
              <a:rPr lang="tr-TR" b="0" i="0" dirty="0">
                <a:solidFill>
                  <a:srgbClr val="000000"/>
                </a:solidFill>
                <a:effectLst/>
                <a:latin typeface="ProximaNova"/>
              </a:rPr>
              <a:t>Çocuğunuz sıkılmış veya bunalmış görünüyorsa ve bu ipuçlarını kullanamıyorsa, bir psikolog veya başka bir ruh sağlığı uzmanı gibi yardımcı olabilecek biriyle konuşmayı düşünebilirsiniz. </a:t>
            </a:r>
            <a:endParaRPr lang="tr-TR" b="0" i="0" dirty="0" smtClean="0">
              <a:solidFill>
                <a:srgbClr val="000000"/>
              </a:solidFill>
              <a:effectLst/>
              <a:latin typeface="ProximaNova"/>
            </a:endParaRPr>
          </a:p>
          <a:p>
            <a:pPr algn="just" fontAlgn="base"/>
            <a:r>
              <a:rPr lang="tr-TR" b="0" i="0" dirty="0" smtClean="0">
                <a:solidFill>
                  <a:srgbClr val="000000"/>
                </a:solidFill>
                <a:effectLst/>
                <a:latin typeface="ProximaNova"/>
              </a:rPr>
              <a:t>Birine </a:t>
            </a:r>
            <a:r>
              <a:rPr lang="tr-TR" b="0" i="0" dirty="0">
                <a:solidFill>
                  <a:srgbClr val="000000"/>
                </a:solidFill>
                <a:effectLst/>
                <a:latin typeface="ProximaNova"/>
              </a:rPr>
              <a:t>rehberlik etmesi için başvurmak, çocuğunuzun sağlamlığını güçlendirmesine ve stres veya travma zamanlarında sebat etmesine yardımcı olabilir.</a:t>
            </a:r>
          </a:p>
          <a:p>
            <a:endParaRPr lang="tr-TR" dirty="0"/>
          </a:p>
        </p:txBody>
      </p:sp>
    </p:spTree>
    <p:extLst>
      <p:ext uri="{BB962C8B-B14F-4D97-AF65-F5344CB8AC3E}">
        <p14:creationId xmlns:p14="http://schemas.microsoft.com/office/powerpoint/2010/main" xmlns="" val="3555267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7C902FB-3592-4758-AA7B-218C987169DC}"/>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Kaynakça</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A1E9152E-CB65-4FFE-AFB5-490147BAB6C3}"/>
              </a:ext>
            </a:extLst>
          </p:cNvPr>
          <p:cNvSpPr>
            <a:spLocks noGrp="1"/>
          </p:cNvSpPr>
          <p:nvPr>
            <p:ph idx="1"/>
          </p:nvPr>
        </p:nvSpPr>
        <p:spPr/>
        <p:txBody>
          <a:bodyPr/>
          <a:lstStyle/>
          <a:p>
            <a:r>
              <a:rPr lang="tr-TR" dirty="0" smtClean="0">
                <a:hlinkClick r:id="rId2"/>
              </a:rPr>
              <a:t>https</a:t>
            </a:r>
            <a:r>
              <a:rPr lang="tr-TR" dirty="0">
                <a:hlinkClick r:id="rId2"/>
              </a:rPr>
              <a:t>://brave.resilienceresearch.org/about/</a:t>
            </a:r>
            <a:endParaRPr lang="tr-TR" dirty="0"/>
          </a:p>
          <a:p>
            <a:r>
              <a:rPr lang="tr-TR" dirty="0">
                <a:hlinkClick r:id="rId3"/>
              </a:rPr>
              <a:t>https://www.resiliency.com/</a:t>
            </a:r>
            <a:endParaRPr lang="tr-TR" dirty="0"/>
          </a:p>
          <a:p>
            <a:r>
              <a:rPr lang="tr-TR" dirty="0">
                <a:hlinkClick r:id="rId4"/>
              </a:rPr>
              <a:t>https://www.apa.org/topics/resilience-guide-parents</a:t>
            </a:r>
            <a:endParaRPr lang="tr-TR" dirty="0"/>
          </a:p>
          <a:p>
            <a:endParaRPr lang="tr-TR" dirty="0"/>
          </a:p>
        </p:txBody>
      </p:sp>
    </p:spTree>
    <p:extLst>
      <p:ext uri="{BB962C8B-B14F-4D97-AF65-F5344CB8AC3E}">
        <p14:creationId xmlns:p14="http://schemas.microsoft.com/office/powerpoint/2010/main" xmlns="" val="2800490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80B76F-7D8C-463A-A348-B5A85B4B7564}"/>
              </a:ext>
            </a:extLst>
          </p:cNvPr>
          <p:cNvSpPr>
            <a:spLocks noGrp="1"/>
          </p:cNvSpPr>
          <p:nvPr>
            <p:ph idx="1"/>
          </p:nvPr>
        </p:nvSpPr>
        <p:spPr>
          <a:xfrm>
            <a:off x="457200" y="2420889"/>
            <a:ext cx="8229600" cy="2592288"/>
          </a:xfrm>
          <a:solidFill>
            <a:srgbClr val="92D050"/>
          </a:solidFill>
        </p:spPr>
        <p:txBody>
          <a:bodyPr/>
          <a:lstStyle/>
          <a:p>
            <a:pPr marL="0" indent="0" algn="ctr">
              <a:buNone/>
            </a:pPr>
            <a:r>
              <a:rPr lang="tr-TR" sz="4000" b="0" i="0" dirty="0" smtClean="0">
                <a:solidFill>
                  <a:schemeClr val="bg1"/>
                </a:solidFill>
                <a:effectLst/>
                <a:latin typeface="ProximaNova"/>
              </a:rPr>
              <a:t>Çocuklarda ve Ergenlerde Psikolojik Sağlamlık Oluşturmak İçin 10 İpucu</a:t>
            </a:r>
          </a:p>
          <a:p>
            <a:endParaRPr lang="tr-TR" dirty="0"/>
          </a:p>
        </p:txBody>
      </p:sp>
    </p:spTree>
    <p:extLst>
      <p:ext uri="{BB962C8B-B14F-4D97-AF65-F5344CB8AC3E}">
        <p14:creationId xmlns:p14="http://schemas.microsoft.com/office/powerpoint/2010/main" xmlns="" val="4039262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C03CFE4-B532-4737-B2F3-7419EDA67548}"/>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b="1" dirty="0" smtClean="0">
                <a:solidFill>
                  <a:schemeClr val="bg1"/>
                </a:solidFill>
              </a:rPr>
              <a:t>1. Başkalarıyla bağlantı kurmak sosyal destek sağlar ve direnci güçlendirir. </a:t>
            </a:r>
            <a:br>
              <a:rPr lang="tr-TR" b="1" dirty="0" smtClean="0">
                <a:solidFill>
                  <a:schemeClr val="bg1"/>
                </a:solidFill>
              </a:rPr>
            </a:br>
            <a:endParaRPr lang="tr-TR" b="1" dirty="0">
              <a:solidFill>
                <a:schemeClr val="bg1"/>
              </a:solidFill>
            </a:endParaRPr>
          </a:p>
        </p:txBody>
      </p:sp>
      <p:sp>
        <p:nvSpPr>
          <p:cNvPr id="3" name="İçerik Yer Tutucusu 2">
            <a:extLst>
              <a:ext uri="{FF2B5EF4-FFF2-40B4-BE49-F238E27FC236}">
                <a16:creationId xmlns:a16="http://schemas.microsoft.com/office/drawing/2014/main" xmlns="" id="{298D4AE5-3BC9-4084-B629-9A8F90C236CF}"/>
              </a:ext>
            </a:extLst>
          </p:cNvPr>
          <p:cNvSpPr>
            <a:spLocks noGrp="1"/>
          </p:cNvSpPr>
          <p:nvPr>
            <p:ph idx="1"/>
          </p:nvPr>
        </p:nvSpPr>
        <p:spPr>
          <a:xfrm>
            <a:off x="467544" y="1628800"/>
            <a:ext cx="8229600" cy="4525963"/>
          </a:xfrm>
        </p:spPr>
        <p:txBody>
          <a:bodyPr>
            <a:normAutofit fontScale="85000" lnSpcReduction="10000"/>
          </a:bodyPr>
          <a:lstStyle/>
          <a:p>
            <a:r>
              <a:rPr lang="tr-TR" b="0" i="0" dirty="0" smtClean="0">
                <a:solidFill>
                  <a:srgbClr val="000000"/>
                </a:solidFill>
                <a:effectLst/>
                <a:latin typeface="ProximaNova"/>
              </a:rPr>
              <a:t>Çocuğunuza</a:t>
            </a:r>
            <a:r>
              <a:rPr lang="tr-TR" b="0" i="0" dirty="0">
                <a:solidFill>
                  <a:srgbClr val="000000"/>
                </a:solidFill>
                <a:effectLst/>
                <a:latin typeface="ProximaNova"/>
              </a:rPr>
              <a:t>, empati ve başkalarını dinleme becerisi dahil olmak üzere, akranlarıyla ilişki kurmanın ve onlarla </a:t>
            </a:r>
            <a:r>
              <a:rPr lang="tr-TR" b="1" i="0" dirty="0">
                <a:solidFill>
                  <a:srgbClr val="000000"/>
                </a:solidFill>
                <a:effectLst/>
                <a:latin typeface="ProximaNova"/>
              </a:rPr>
              <a:t>bağlantı</a:t>
            </a:r>
            <a:r>
              <a:rPr lang="tr-TR" b="0" i="0" dirty="0">
                <a:solidFill>
                  <a:srgbClr val="000000"/>
                </a:solidFill>
                <a:effectLst/>
                <a:latin typeface="ProximaNova"/>
              </a:rPr>
              <a:t> kurmanın önemini öğretin. </a:t>
            </a:r>
            <a:endParaRPr lang="tr-TR" b="0" i="0" dirty="0" smtClean="0">
              <a:solidFill>
                <a:srgbClr val="000000"/>
              </a:solidFill>
              <a:effectLst/>
              <a:latin typeface="ProximaNova"/>
            </a:endParaRPr>
          </a:p>
          <a:p>
            <a:r>
              <a:rPr lang="tr-TR" b="0" i="0" dirty="0" smtClean="0">
                <a:solidFill>
                  <a:srgbClr val="000000"/>
                </a:solidFill>
                <a:effectLst/>
                <a:latin typeface="ProximaNova"/>
              </a:rPr>
              <a:t>Çocuklara</a:t>
            </a:r>
            <a:r>
              <a:rPr lang="tr-TR" b="0" i="0" dirty="0">
                <a:solidFill>
                  <a:srgbClr val="000000"/>
                </a:solidFill>
                <a:effectLst/>
                <a:latin typeface="ProximaNova"/>
              </a:rPr>
              <a:t>, yaşıtlarıyla yüz yüze veya telefon, görüntülü sohbetler ve metinler aracılığıyla bağlantı kurmalarını önererek </a:t>
            </a:r>
            <a:r>
              <a:rPr lang="tr-TR" b="0" i="0" dirty="0" smtClean="0">
                <a:solidFill>
                  <a:srgbClr val="000000"/>
                </a:solidFill>
                <a:effectLst/>
                <a:latin typeface="ProximaNova"/>
              </a:rPr>
              <a:t>ilişkilerini </a:t>
            </a:r>
            <a:r>
              <a:rPr lang="tr-TR" b="0" i="0" dirty="0">
                <a:solidFill>
                  <a:srgbClr val="000000"/>
                </a:solidFill>
                <a:effectLst/>
                <a:latin typeface="ProximaNova"/>
              </a:rPr>
              <a:t>geliştirmelerine yardımcı olmanın yollarını bulun. </a:t>
            </a:r>
            <a:endParaRPr lang="tr-TR" b="0" i="0" dirty="0" smtClean="0">
              <a:solidFill>
                <a:srgbClr val="000000"/>
              </a:solidFill>
              <a:effectLst/>
              <a:latin typeface="ProximaNova"/>
            </a:endParaRPr>
          </a:p>
          <a:p>
            <a:r>
              <a:rPr lang="tr-TR" b="0" i="0" dirty="0" smtClean="0">
                <a:solidFill>
                  <a:srgbClr val="000000"/>
                </a:solidFill>
                <a:effectLst/>
                <a:latin typeface="ProximaNova"/>
              </a:rPr>
              <a:t>Güçlü </a:t>
            </a:r>
            <a:r>
              <a:rPr lang="tr-TR" b="0" i="0" dirty="0">
                <a:solidFill>
                  <a:srgbClr val="000000"/>
                </a:solidFill>
                <a:effectLst/>
                <a:latin typeface="ProximaNova"/>
              </a:rPr>
              <a:t>bir aile ağı oluşturmak da önemlidir. </a:t>
            </a:r>
            <a:endParaRPr lang="tr-TR" b="0" i="0" dirty="0" smtClean="0">
              <a:solidFill>
                <a:srgbClr val="000000"/>
              </a:solidFill>
              <a:effectLst/>
              <a:latin typeface="ProximaNova"/>
            </a:endParaRPr>
          </a:p>
          <a:p>
            <a:r>
              <a:rPr lang="tr-TR" b="0" i="0" dirty="0" smtClean="0">
                <a:solidFill>
                  <a:srgbClr val="000000"/>
                </a:solidFill>
                <a:effectLst/>
                <a:latin typeface="ProximaNova"/>
              </a:rPr>
              <a:t>Başkalarıyla </a:t>
            </a:r>
            <a:r>
              <a:rPr lang="tr-TR" b="0" i="0" dirty="0">
                <a:solidFill>
                  <a:srgbClr val="000000"/>
                </a:solidFill>
                <a:effectLst/>
                <a:latin typeface="ProximaNova"/>
              </a:rPr>
              <a:t>bağlantı kurmak sosyal destek sağlar ve direnci güçlendirir. </a:t>
            </a:r>
          </a:p>
          <a:p>
            <a:endParaRPr lang="tr-TR" dirty="0"/>
          </a:p>
        </p:txBody>
      </p:sp>
    </p:spTree>
    <p:extLst>
      <p:ext uri="{BB962C8B-B14F-4D97-AF65-F5344CB8AC3E}">
        <p14:creationId xmlns:p14="http://schemas.microsoft.com/office/powerpoint/2010/main" xmlns="" val="1619387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00B5984-2528-49B5-9086-64EDFB7E07EE}"/>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tr-TR" dirty="0"/>
              <a:t/>
            </a:r>
            <a:br>
              <a:rPr lang="tr-TR" dirty="0"/>
            </a:br>
            <a:r>
              <a:rPr lang="tr-TR" dirty="0" smtClean="0">
                <a:solidFill>
                  <a:schemeClr val="bg1"/>
                </a:solidFill>
              </a:rPr>
              <a:t>2- Başkalarına yardım ederek çocuğunuza yardım edin</a:t>
            </a:r>
            <a:br>
              <a:rPr lang="tr-TR" dirty="0" smtClean="0">
                <a:solidFill>
                  <a:schemeClr val="bg1"/>
                </a:solidFill>
              </a:rPr>
            </a:br>
            <a:r>
              <a:rPr lang="tr-TR" dirty="0" smtClean="0">
                <a:solidFill>
                  <a:schemeClr val="bg1"/>
                </a:solidFill>
              </a:rPr>
              <a:t/>
            </a:r>
            <a:br>
              <a:rPr lang="tr-TR" dirty="0" smtClean="0">
                <a:solidFill>
                  <a:schemeClr val="bg1"/>
                </a:solidFill>
              </a:rPr>
            </a:br>
            <a:endParaRPr lang="tr-TR" dirty="0">
              <a:solidFill>
                <a:schemeClr val="bg1"/>
              </a:solidFill>
            </a:endParaRPr>
          </a:p>
        </p:txBody>
      </p:sp>
      <p:sp>
        <p:nvSpPr>
          <p:cNvPr id="3" name="İçerik Yer Tutucusu 2">
            <a:extLst>
              <a:ext uri="{FF2B5EF4-FFF2-40B4-BE49-F238E27FC236}">
                <a16:creationId xmlns:a16="http://schemas.microsoft.com/office/drawing/2014/main" xmlns="" id="{69ABEF0E-14BE-42F5-A3BA-46F811D7320F}"/>
              </a:ext>
            </a:extLst>
          </p:cNvPr>
          <p:cNvSpPr>
            <a:spLocks noGrp="1"/>
          </p:cNvSpPr>
          <p:nvPr>
            <p:ph idx="1"/>
          </p:nvPr>
        </p:nvSpPr>
        <p:spPr/>
        <p:txBody>
          <a:bodyPr>
            <a:normAutofit fontScale="92500" lnSpcReduction="10000"/>
          </a:bodyPr>
          <a:lstStyle/>
          <a:p>
            <a:r>
              <a:rPr lang="tr-TR" b="0" i="0" dirty="0" smtClean="0">
                <a:solidFill>
                  <a:srgbClr val="000000"/>
                </a:solidFill>
                <a:effectLst/>
                <a:latin typeface="ProximaNova"/>
              </a:rPr>
              <a:t>Çaresiz </a:t>
            </a:r>
            <a:r>
              <a:rPr lang="tr-TR" b="0" i="0" dirty="0">
                <a:solidFill>
                  <a:srgbClr val="000000"/>
                </a:solidFill>
                <a:effectLst/>
                <a:latin typeface="ProximaNova"/>
              </a:rPr>
              <a:t>hisseden çocuklar, başkalarına yardım ederek kendilerini güçlenmiş hissedebilirler</a:t>
            </a:r>
            <a:r>
              <a:rPr lang="tr-TR" b="0" i="0" dirty="0" smtClean="0">
                <a:solidFill>
                  <a:srgbClr val="000000"/>
                </a:solidFill>
                <a:effectLst/>
                <a:latin typeface="ProximaNova"/>
              </a:rPr>
              <a:t>.</a:t>
            </a:r>
          </a:p>
          <a:p>
            <a:r>
              <a:rPr lang="tr-TR" b="0" i="0" dirty="0">
                <a:solidFill>
                  <a:srgbClr val="000000"/>
                </a:solidFill>
                <a:effectLst/>
                <a:latin typeface="ProximaNova"/>
              </a:rPr>
              <a:t> Çocuğunuzu yaşına </a:t>
            </a:r>
            <a:r>
              <a:rPr lang="tr-TR" b="0" i="0" dirty="0" smtClean="0">
                <a:solidFill>
                  <a:srgbClr val="000000"/>
                </a:solidFill>
                <a:effectLst/>
                <a:latin typeface="ProximaNova"/>
              </a:rPr>
              <a:t>uygun, istekli olduğu </a:t>
            </a:r>
            <a:r>
              <a:rPr lang="tr-TR" b="0" i="0" dirty="0">
                <a:solidFill>
                  <a:srgbClr val="000000"/>
                </a:solidFill>
                <a:effectLst/>
                <a:latin typeface="ProximaNova"/>
              </a:rPr>
              <a:t>işlerle meşgul edin veya üstesinden gelebilecekleri görevlerde kendisinden yardım isteyin. </a:t>
            </a:r>
            <a:endParaRPr lang="tr-TR" b="0" i="0" dirty="0" smtClean="0">
              <a:solidFill>
                <a:srgbClr val="000000"/>
              </a:solidFill>
              <a:effectLst/>
              <a:latin typeface="ProximaNova"/>
            </a:endParaRPr>
          </a:p>
          <a:p>
            <a:r>
              <a:rPr lang="tr-TR" b="0" i="0" dirty="0" smtClean="0">
                <a:solidFill>
                  <a:srgbClr val="000000"/>
                </a:solidFill>
                <a:effectLst/>
                <a:latin typeface="ProximaNova"/>
              </a:rPr>
              <a:t>Okulda</a:t>
            </a:r>
            <a:r>
              <a:rPr lang="tr-TR" b="0" i="0" dirty="0">
                <a:solidFill>
                  <a:srgbClr val="000000"/>
                </a:solidFill>
                <a:effectLst/>
                <a:latin typeface="ProximaNova"/>
              </a:rPr>
              <a:t>, sınıflarında veya başka sınıflarda başkalarına yardım edebilecekleri yollar hakkında çocuklarla beyin fırtınası yapın.</a:t>
            </a:r>
          </a:p>
          <a:p>
            <a:endParaRPr lang="tr-TR" dirty="0"/>
          </a:p>
        </p:txBody>
      </p:sp>
    </p:spTree>
    <p:extLst>
      <p:ext uri="{BB962C8B-B14F-4D97-AF65-F5344CB8AC3E}">
        <p14:creationId xmlns:p14="http://schemas.microsoft.com/office/powerpoint/2010/main" xmlns="" val="2229901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472AC20-BF38-4EB8-9520-AF9F49614AE2}"/>
              </a:ext>
            </a:extLst>
          </p:cNvPr>
          <p:cNvSpPr>
            <a:spLocks noGrp="1"/>
          </p:cNvSpPr>
          <p:nvPr>
            <p:ph type="title"/>
          </p:nvPr>
        </p:nvSpPr>
        <p:spPr>
          <a:solidFill>
            <a:srgbClr val="92D050"/>
          </a:solidFill>
        </p:spPr>
        <p:txBody>
          <a:bodyPr>
            <a:normAutofit fontScale="90000"/>
          </a:bodyPr>
          <a:lstStyle/>
          <a:p>
            <a:r>
              <a:rPr lang="tr-TR" dirty="0" smtClean="0"/>
              <a:t/>
            </a:r>
            <a:br>
              <a:rPr lang="tr-TR" dirty="0" smtClean="0"/>
            </a:br>
            <a:r>
              <a:rPr lang="fi-FI" dirty="0" smtClean="0">
                <a:solidFill>
                  <a:schemeClr val="bg1"/>
                </a:solidFill>
              </a:rPr>
              <a:t>3- Günlük rutini devam ettirin </a:t>
            </a:r>
            <a:r>
              <a:rPr lang="fi-FI" dirty="0" smtClean="0"/>
              <a:t/>
            </a:r>
            <a:br>
              <a:rPr lang="fi-FI" dirty="0" smtClean="0"/>
            </a:br>
            <a:endParaRPr lang="tr-TR" dirty="0"/>
          </a:p>
        </p:txBody>
      </p:sp>
      <p:sp>
        <p:nvSpPr>
          <p:cNvPr id="3" name="İçerik Yer Tutucusu 2">
            <a:extLst>
              <a:ext uri="{FF2B5EF4-FFF2-40B4-BE49-F238E27FC236}">
                <a16:creationId xmlns:a16="http://schemas.microsoft.com/office/drawing/2014/main" xmlns="" id="{FAD4D491-FB48-4A6B-8926-EFFC6A0F90F3}"/>
              </a:ext>
            </a:extLst>
          </p:cNvPr>
          <p:cNvSpPr>
            <a:spLocks noGrp="1"/>
          </p:cNvSpPr>
          <p:nvPr>
            <p:ph idx="1"/>
          </p:nvPr>
        </p:nvSpPr>
        <p:spPr/>
        <p:txBody>
          <a:bodyPr>
            <a:normAutofit fontScale="92500" lnSpcReduction="10000"/>
          </a:bodyPr>
          <a:lstStyle/>
          <a:p>
            <a:pPr algn="just"/>
            <a:r>
              <a:rPr lang="tr-TR" i="0" dirty="0" smtClean="0">
                <a:solidFill>
                  <a:srgbClr val="000000"/>
                </a:solidFill>
                <a:effectLst/>
                <a:latin typeface="ProximaNova"/>
              </a:rPr>
              <a:t>Bir </a:t>
            </a:r>
            <a:r>
              <a:rPr lang="tr-TR" i="0" dirty="0">
                <a:solidFill>
                  <a:srgbClr val="000000"/>
                </a:solidFill>
                <a:effectLst/>
                <a:latin typeface="ProximaNova"/>
              </a:rPr>
              <a:t>rutine </a:t>
            </a:r>
            <a:r>
              <a:rPr lang="tr-TR" b="0" i="0" dirty="0">
                <a:solidFill>
                  <a:srgbClr val="000000"/>
                </a:solidFill>
                <a:effectLst/>
                <a:latin typeface="ProximaNova"/>
              </a:rPr>
              <a:t>bağlı kalmak çocuklar için, özellikle de hayatlarında düzen isteyen küçük çocuklar için rahatlatıcı olabilir.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Bir </a:t>
            </a:r>
            <a:r>
              <a:rPr lang="tr-TR" b="0" i="0" dirty="0">
                <a:solidFill>
                  <a:srgbClr val="000000"/>
                </a:solidFill>
                <a:effectLst/>
                <a:latin typeface="ProximaNova"/>
              </a:rPr>
              <a:t>rutin geliştirmek için çocuğunuzla birlikte çalışın ve okul çalışması ve oyun için olan zamanları vurgulayın.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Özellikle </a:t>
            </a:r>
            <a:r>
              <a:rPr lang="tr-TR" b="0" i="0" dirty="0">
                <a:solidFill>
                  <a:srgbClr val="000000"/>
                </a:solidFill>
                <a:effectLst/>
                <a:latin typeface="ProximaNova"/>
              </a:rPr>
              <a:t>sıkıntı veya geçiş zamanlarında, bazı rutinlerde esnek olmanız gerekebilir.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Aynı </a:t>
            </a:r>
            <a:r>
              <a:rPr lang="tr-TR" b="0" i="0" dirty="0">
                <a:solidFill>
                  <a:srgbClr val="000000"/>
                </a:solidFill>
                <a:effectLst/>
                <a:latin typeface="ProximaNova"/>
              </a:rPr>
              <a:t>zamanda, programların ve tutarlılığın sürdürülmesi önemlidir.</a:t>
            </a:r>
          </a:p>
          <a:p>
            <a:endParaRPr lang="tr-TR" dirty="0"/>
          </a:p>
        </p:txBody>
      </p:sp>
    </p:spTree>
    <p:extLst>
      <p:ext uri="{BB962C8B-B14F-4D97-AF65-F5344CB8AC3E}">
        <p14:creationId xmlns:p14="http://schemas.microsoft.com/office/powerpoint/2010/main" xmlns="" val="325875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FCEA26E-5E81-4018-9F14-767AD58E05B5}"/>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4. Boş veya </a:t>
            </a:r>
            <a:r>
              <a:rPr lang="tr-TR" dirty="0" err="1" smtClean="0">
                <a:solidFill>
                  <a:schemeClr val="bg1"/>
                </a:solidFill>
              </a:rPr>
              <a:t>yapıladırılmamış</a:t>
            </a:r>
            <a:r>
              <a:rPr lang="tr-TR" dirty="0" smtClean="0">
                <a:solidFill>
                  <a:schemeClr val="bg1"/>
                </a:solidFill>
              </a:rPr>
              <a:t> zaman dilimleri oluşturun</a:t>
            </a:r>
            <a:endParaRPr lang="tr-TR" dirty="0">
              <a:solidFill>
                <a:schemeClr val="bg1"/>
              </a:solidFill>
            </a:endParaRPr>
          </a:p>
        </p:txBody>
      </p:sp>
      <p:sp>
        <p:nvSpPr>
          <p:cNvPr id="3" name="İçerik Yer Tutucusu 2">
            <a:extLst>
              <a:ext uri="{FF2B5EF4-FFF2-40B4-BE49-F238E27FC236}">
                <a16:creationId xmlns:a16="http://schemas.microsoft.com/office/drawing/2014/main" xmlns="" id="{AA1B5BD5-C831-437C-85A3-E262479E595B}"/>
              </a:ext>
            </a:extLst>
          </p:cNvPr>
          <p:cNvSpPr>
            <a:spLocks noGrp="1"/>
          </p:cNvSpPr>
          <p:nvPr>
            <p:ph idx="1"/>
          </p:nvPr>
        </p:nvSpPr>
        <p:spPr/>
        <p:txBody>
          <a:bodyPr>
            <a:normAutofit fontScale="70000" lnSpcReduction="20000"/>
          </a:bodyPr>
          <a:lstStyle/>
          <a:p>
            <a:pPr algn="just"/>
            <a:r>
              <a:rPr lang="tr-TR" b="0" i="0" dirty="0" smtClean="0">
                <a:solidFill>
                  <a:srgbClr val="000000"/>
                </a:solidFill>
                <a:effectLst/>
                <a:latin typeface="ProximaNova"/>
              </a:rPr>
              <a:t>Bir miktar </a:t>
            </a:r>
            <a:r>
              <a:rPr lang="tr-TR" b="0" i="0" dirty="0">
                <a:solidFill>
                  <a:srgbClr val="000000"/>
                </a:solidFill>
                <a:effectLst/>
                <a:latin typeface="ProximaNova"/>
              </a:rPr>
              <a:t>kaygı bizi olumlu eylemde bulunmaya motive edebilirken, aynı zamanda tüm </a:t>
            </a:r>
            <a:r>
              <a:rPr lang="tr-TR" b="0" i="0" dirty="0" smtClean="0">
                <a:solidFill>
                  <a:srgbClr val="000000"/>
                </a:solidFill>
                <a:effectLst/>
                <a:latin typeface="ProximaNova"/>
              </a:rPr>
              <a:t>duygularımızı tanımamız ve </a:t>
            </a:r>
            <a:r>
              <a:rPr lang="tr-TR" b="0" i="0" dirty="0">
                <a:solidFill>
                  <a:srgbClr val="000000"/>
                </a:solidFill>
                <a:effectLst/>
                <a:latin typeface="ProximaNova"/>
              </a:rPr>
              <a:t>kabul etmemiz gerekir. Çocuğunuza kontrol edebilecekleri veya eylemde bulunabilecekleri bir şeye nasıl odaklanacağını öğretin.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En </a:t>
            </a:r>
            <a:r>
              <a:rPr lang="tr-TR" b="0" i="0" dirty="0">
                <a:solidFill>
                  <a:srgbClr val="000000"/>
                </a:solidFill>
                <a:effectLst/>
                <a:latin typeface="ProximaNova"/>
              </a:rPr>
              <a:t>kötü senaryo ihtimalini </a:t>
            </a:r>
            <a:r>
              <a:rPr lang="tr-TR" b="0" i="0" dirty="0" smtClean="0">
                <a:solidFill>
                  <a:srgbClr val="000000"/>
                </a:solidFill>
                <a:effectLst/>
                <a:latin typeface="ProximaNova"/>
              </a:rPr>
              <a:t>ve endişeleri </a:t>
            </a:r>
            <a:r>
              <a:rPr lang="tr-TR" b="0" i="0" dirty="0">
                <a:solidFill>
                  <a:srgbClr val="000000"/>
                </a:solidFill>
                <a:effectLst/>
                <a:latin typeface="ProximaNova"/>
              </a:rPr>
              <a:t>olan bir arkadaşına ne söyleyebileceklerini </a:t>
            </a:r>
            <a:r>
              <a:rPr lang="tr-TR" dirty="0">
                <a:solidFill>
                  <a:srgbClr val="000000"/>
                </a:solidFill>
                <a:latin typeface="ProximaNova"/>
              </a:rPr>
              <a:t>düşünmelerini </a:t>
            </a:r>
            <a:r>
              <a:rPr lang="tr-TR" b="0" i="0" dirty="0" smtClean="0">
                <a:solidFill>
                  <a:srgbClr val="000000"/>
                </a:solidFill>
                <a:effectLst/>
                <a:latin typeface="ProximaNova"/>
              </a:rPr>
              <a:t>isteyerek </a:t>
            </a:r>
            <a:r>
              <a:rPr lang="tr-TR" b="0" i="0" dirty="0">
                <a:solidFill>
                  <a:srgbClr val="000000"/>
                </a:solidFill>
                <a:effectLst/>
                <a:latin typeface="ProximaNova"/>
              </a:rPr>
              <a:t>gerçekçi olmayan </a:t>
            </a:r>
            <a:r>
              <a:rPr lang="tr-TR" b="0" i="0" dirty="0" smtClean="0">
                <a:solidFill>
                  <a:srgbClr val="000000"/>
                </a:solidFill>
                <a:effectLst/>
                <a:latin typeface="ProximaNova"/>
              </a:rPr>
              <a:t>düşüncelerden uzaklaşmalarına yardımcı </a:t>
            </a:r>
            <a:r>
              <a:rPr lang="tr-TR" b="0" i="0" dirty="0">
                <a:solidFill>
                  <a:srgbClr val="000000"/>
                </a:solidFill>
                <a:effectLst/>
                <a:latin typeface="ProximaNova"/>
              </a:rPr>
              <a:t>olun. İster haberler yoluyla, ister çevrimiçi olarak veya kulak misafiri olunan konuşmalar yoluyla olsun, çocuğunuzun neye maruz kaldığının farkında olun. </a:t>
            </a:r>
            <a:endParaRPr lang="tr-TR" b="0" i="0" dirty="0" smtClean="0">
              <a:solidFill>
                <a:srgbClr val="000000"/>
              </a:solidFill>
              <a:effectLst/>
              <a:latin typeface="ProximaNova"/>
            </a:endParaRPr>
          </a:p>
          <a:p>
            <a:pPr algn="just"/>
            <a:r>
              <a:rPr lang="tr-TR" b="0" i="0" dirty="0" smtClean="0">
                <a:solidFill>
                  <a:srgbClr val="000000"/>
                </a:solidFill>
                <a:effectLst/>
                <a:latin typeface="ProximaNova"/>
              </a:rPr>
              <a:t>Okullar akademik performanstan </a:t>
            </a:r>
            <a:r>
              <a:rPr lang="tr-TR" b="0" i="0" dirty="0">
                <a:solidFill>
                  <a:srgbClr val="000000"/>
                </a:solidFill>
                <a:effectLst/>
                <a:latin typeface="ProximaNova"/>
              </a:rPr>
              <a:t>sorumlu tutuluyor </a:t>
            </a:r>
            <a:r>
              <a:rPr lang="tr-TR" b="0" i="0" dirty="0" smtClean="0">
                <a:solidFill>
                  <a:srgbClr val="000000"/>
                </a:solidFill>
                <a:effectLst/>
                <a:latin typeface="ProximaNova"/>
              </a:rPr>
              <a:t>ve </a:t>
            </a:r>
            <a:r>
              <a:rPr lang="tr-TR" b="0" i="0" dirty="0">
                <a:solidFill>
                  <a:srgbClr val="000000"/>
                </a:solidFill>
                <a:effectLst/>
                <a:latin typeface="ProximaNova"/>
              </a:rPr>
              <a:t>belirli bir </a:t>
            </a:r>
            <a:r>
              <a:rPr lang="tr-TR" b="0" i="0" dirty="0" smtClean="0">
                <a:solidFill>
                  <a:srgbClr val="000000"/>
                </a:solidFill>
                <a:effectLst/>
                <a:latin typeface="ProximaNova"/>
              </a:rPr>
              <a:t>öğretim programını takip etmeleri isteniyor </a:t>
            </a:r>
            <a:r>
              <a:rPr lang="tr-TR" b="0" i="0" dirty="0">
                <a:solidFill>
                  <a:srgbClr val="000000"/>
                </a:solidFill>
                <a:effectLst/>
                <a:latin typeface="ProximaNova"/>
              </a:rPr>
              <a:t>olsa da, çocukların yaratıcı olmasına izin vermek için okul günü boyunca yapılandırılmamış bir zaman oluşturun.</a:t>
            </a:r>
          </a:p>
          <a:p>
            <a:endParaRPr lang="tr-TR" dirty="0"/>
          </a:p>
        </p:txBody>
      </p:sp>
    </p:spTree>
    <p:extLst>
      <p:ext uri="{BB962C8B-B14F-4D97-AF65-F5344CB8AC3E}">
        <p14:creationId xmlns:p14="http://schemas.microsoft.com/office/powerpoint/2010/main" xmlns="" val="1629039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BB5A4BE-367A-465D-8F5B-625B409A964F}"/>
              </a:ext>
            </a:extLst>
          </p:cNvPr>
          <p:cNvSpPr>
            <a:spLocks noGrp="1"/>
          </p:cNvSpPr>
          <p:nvPr>
            <p:ph type="title"/>
          </p:nvPr>
        </p:nvSpPr>
        <p:spPr>
          <a:solidFill>
            <a:srgbClr val="92D050"/>
          </a:solidFill>
        </p:spPr>
        <p:txBody>
          <a:bodyPr>
            <a:normAutofit fontScale="90000"/>
          </a:bodyPr>
          <a:lstStyle/>
          <a:p>
            <a:r>
              <a:rPr lang="tr-TR" dirty="0" smtClean="0">
                <a:solidFill>
                  <a:schemeClr val="bg1"/>
                </a:solidFill>
              </a:rPr>
              <a:t/>
            </a:r>
            <a:br>
              <a:rPr lang="tr-TR" dirty="0" smtClean="0">
                <a:solidFill>
                  <a:schemeClr val="bg1"/>
                </a:solidFill>
              </a:rPr>
            </a:br>
            <a:r>
              <a:rPr lang="tr-TR" dirty="0" smtClean="0">
                <a:solidFill>
                  <a:schemeClr val="bg1"/>
                </a:solidFill>
              </a:rPr>
              <a:t>5- Çocuğunuza öz bakımını öğretin </a:t>
            </a:r>
            <a:r>
              <a:rPr lang="tr-TR" dirty="0" smtClean="0"/>
              <a:t/>
            </a:r>
            <a:br>
              <a:rPr lang="tr-TR" dirty="0" smtClean="0"/>
            </a:br>
            <a:endParaRPr lang="tr-TR" dirty="0"/>
          </a:p>
        </p:txBody>
      </p:sp>
      <p:sp>
        <p:nvSpPr>
          <p:cNvPr id="3" name="İçerik Yer Tutucusu 2">
            <a:extLst>
              <a:ext uri="{FF2B5EF4-FFF2-40B4-BE49-F238E27FC236}">
                <a16:creationId xmlns:a16="http://schemas.microsoft.com/office/drawing/2014/main" xmlns="" id="{7524E35D-D8EA-4865-8CF5-C5A7CB699407}"/>
              </a:ext>
            </a:extLst>
          </p:cNvPr>
          <p:cNvSpPr>
            <a:spLocks noGrp="1"/>
          </p:cNvSpPr>
          <p:nvPr>
            <p:ph idx="1"/>
          </p:nvPr>
        </p:nvSpPr>
        <p:spPr/>
        <p:txBody>
          <a:bodyPr>
            <a:normAutofit fontScale="92500" lnSpcReduction="20000"/>
          </a:bodyPr>
          <a:lstStyle/>
          <a:p>
            <a:r>
              <a:rPr lang="tr-TR" b="0" i="0" dirty="0" smtClean="0">
                <a:solidFill>
                  <a:srgbClr val="000000"/>
                </a:solidFill>
                <a:effectLst/>
                <a:latin typeface="ProximaNova"/>
              </a:rPr>
              <a:t>Çocuğunuza </a:t>
            </a:r>
            <a:r>
              <a:rPr lang="tr-TR" b="0" i="0" dirty="0">
                <a:solidFill>
                  <a:srgbClr val="000000"/>
                </a:solidFill>
                <a:effectLst/>
                <a:latin typeface="ProximaNova"/>
              </a:rPr>
              <a:t>temel öz bakımının önemini öğretin. </a:t>
            </a:r>
            <a:r>
              <a:rPr lang="tr-TR" b="0" i="0" dirty="0" smtClean="0">
                <a:solidFill>
                  <a:srgbClr val="000000"/>
                </a:solidFill>
                <a:effectLst/>
                <a:latin typeface="ProximaNova"/>
              </a:rPr>
              <a:t>Bu; </a:t>
            </a:r>
            <a:r>
              <a:rPr lang="tr-TR" b="0" i="0" dirty="0">
                <a:solidFill>
                  <a:srgbClr val="000000"/>
                </a:solidFill>
                <a:effectLst/>
                <a:latin typeface="ProximaNova"/>
              </a:rPr>
              <a:t>düzenli yemek </a:t>
            </a:r>
            <a:r>
              <a:rPr lang="tr-TR" b="0" i="0" dirty="0" err="1">
                <a:solidFill>
                  <a:srgbClr val="000000"/>
                </a:solidFill>
                <a:effectLst/>
                <a:latin typeface="ProximaNova"/>
              </a:rPr>
              <a:t>yemek</a:t>
            </a:r>
            <a:r>
              <a:rPr lang="tr-TR" b="0" i="0" dirty="0">
                <a:solidFill>
                  <a:srgbClr val="000000"/>
                </a:solidFill>
                <a:effectLst/>
                <a:latin typeface="ProximaNova"/>
              </a:rPr>
              <a:t>, egzersiz yapmak ve yeterli uyku almak için daha fazla zaman ayırmalarını sağlayabilir. </a:t>
            </a:r>
            <a:endParaRPr lang="tr-TR" b="0" i="0" dirty="0" smtClean="0">
              <a:solidFill>
                <a:srgbClr val="000000"/>
              </a:solidFill>
              <a:effectLst/>
              <a:latin typeface="ProximaNova"/>
            </a:endParaRPr>
          </a:p>
          <a:p>
            <a:r>
              <a:rPr lang="tr-TR" b="0" i="0" dirty="0" smtClean="0">
                <a:solidFill>
                  <a:srgbClr val="000000"/>
                </a:solidFill>
                <a:effectLst/>
                <a:latin typeface="ProximaNova"/>
              </a:rPr>
              <a:t>Çocuğunuzun </a:t>
            </a:r>
            <a:r>
              <a:rPr lang="tr-TR" b="0" i="0" dirty="0">
                <a:solidFill>
                  <a:srgbClr val="000000"/>
                </a:solidFill>
                <a:effectLst/>
                <a:latin typeface="ProximaNova"/>
              </a:rPr>
              <a:t>eğlenmek ve zevk aldığı etkinliklere katılmak için zamanı olduğundan emin olun. </a:t>
            </a:r>
            <a:endParaRPr lang="tr-TR" b="0" i="0" dirty="0" smtClean="0">
              <a:solidFill>
                <a:srgbClr val="000000"/>
              </a:solidFill>
              <a:effectLst/>
              <a:latin typeface="ProximaNova"/>
            </a:endParaRPr>
          </a:p>
          <a:p>
            <a:r>
              <a:rPr lang="tr-TR" b="0" i="0" dirty="0" smtClean="0">
                <a:solidFill>
                  <a:srgbClr val="000000"/>
                </a:solidFill>
                <a:effectLst/>
                <a:latin typeface="ProximaNova"/>
              </a:rPr>
              <a:t>Kendine </a:t>
            </a:r>
            <a:r>
              <a:rPr lang="tr-TR" b="0" i="0" dirty="0">
                <a:solidFill>
                  <a:srgbClr val="000000"/>
                </a:solidFill>
                <a:effectLst/>
                <a:latin typeface="ProximaNova"/>
              </a:rPr>
              <a:t>bakmak ve hatta eğlenmek, çocukların dengeli kalmasına ve stresli zamanlarla daha iyi başa çıkmasına yardımcı olacaktır.</a:t>
            </a:r>
          </a:p>
          <a:p>
            <a:endParaRPr lang="tr-TR" dirty="0"/>
          </a:p>
        </p:txBody>
      </p:sp>
    </p:spTree>
    <p:extLst>
      <p:ext uri="{BB962C8B-B14F-4D97-AF65-F5344CB8AC3E}">
        <p14:creationId xmlns:p14="http://schemas.microsoft.com/office/powerpoint/2010/main" xmlns="" val="2795522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634</Words>
  <Application>Microsoft Office PowerPoint</Application>
  <PresentationFormat>Ekran Gösterisi (4:3)</PresentationFormat>
  <Paragraphs>115</Paragraphs>
  <Slides>31</Slides>
  <Notes>0</Notes>
  <HiddenSlides>0</HiddenSlides>
  <MMClips>0</MMClips>
  <ScaleCrop>false</ScaleCrop>
  <HeadingPairs>
    <vt:vector size="4" baseType="variant">
      <vt:variant>
        <vt:lpstr>Tema</vt:lpstr>
      </vt:variant>
      <vt:variant>
        <vt:i4>3</vt:i4>
      </vt:variant>
      <vt:variant>
        <vt:lpstr>Slayt Başlıkları</vt:lpstr>
      </vt:variant>
      <vt:variant>
        <vt:i4>31</vt:i4>
      </vt:variant>
    </vt:vector>
  </HeadingPairs>
  <TitlesOfParts>
    <vt:vector size="34" baseType="lpstr">
      <vt:lpstr>Office Theme</vt:lpstr>
      <vt:lpstr>Custom Design</vt:lpstr>
      <vt:lpstr>Ofis Teması</vt:lpstr>
      <vt:lpstr>Slayt 1</vt:lpstr>
      <vt:lpstr>Psikolojik sağlamlık, zorluklara rağmen gelişme yeteneğidir.</vt:lpstr>
      <vt:lpstr>Psikolojik sağlamlık becerileri öğrenilebilir</vt:lpstr>
      <vt:lpstr>Slayt 4</vt:lpstr>
      <vt:lpstr> 1. Başkalarıyla bağlantı kurmak sosyal destek sağlar ve direnci güçlendirir.  </vt:lpstr>
      <vt:lpstr>  2- Başkalarına yardım ederek çocuğunuza yardım edin  </vt:lpstr>
      <vt:lpstr> 3- Günlük rutini devam ettirin  </vt:lpstr>
      <vt:lpstr>4. Boş veya yapıladırılmamış zaman dilimleri oluşturun</vt:lpstr>
      <vt:lpstr> 5- Çocuğunuza öz bakımını öğretin  </vt:lpstr>
      <vt:lpstr>6- Çocuğunuza makul hedefler koymasını öğretin </vt:lpstr>
      <vt:lpstr>  7- Olumlu bir kendine bakış geliştirin  </vt:lpstr>
      <vt:lpstr> 8- Her şeyi perspektif içinde tutun ve umutlu bir bakış açısı sağlayın  </vt:lpstr>
      <vt:lpstr> 9- Kendini keşfetme fırsatlarını araştırın  </vt:lpstr>
      <vt:lpstr>10- Değişikliği kabul edin  </vt:lpstr>
      <vt:lpstr> Psikolojik Sağlamlık ve Okul öncesi çocuklar </vt:lpstr>
      <vt:lpstr> Çocuklarınızı kelimelere dökemedikleri korku ve üzüntü belirtileri için izleyin. </vt:lpstr>
      <vt:lpstr> Daha fazla zaman geçirin. </vt:lpstr>
      <vt:lpstr>Psikolojik Sağlamlık ve İlkokul çocukları </vt:lpstr>
      <vt:lpstr>Çocuklarınızla konuşun.</vt:lpstr>
      <vt:lpstr> Haberlerde gördüklerini veya duyduklarını her zaman yanlış yorumlama olasılıkları vardır.  </vt:lpstr>
      <vt:lpstr>Destek olduğunuzu hissettirin</vt:lpstr>
      <vt:lpstr> Psikolojik Sağlamlık ve Ortaokul çocukları </vt:lpstr>
      <vt:lpstr>Empati </vt:lpstr>
      <vt:lpstr>Kendi başa çıkma yollarınızı paylaşın</vt:lpstr>
      <vt:lpstr> Psikolojik Sağlamlık ve Lise öğrencileri </vt:lpstr>
      <vt:lpstr>Fikirlerini sorun ve cevaplarını dinleyin.</vt:lpstr>
      <vt:lpstr>İhtiyaçlarına duyarlı olun</vt:lpstr>
      <vt:lpstr>Onunla ilgili beklenti ve korkularınızı paylaşın</vt:lpstr>
      <vt:lpstr>Duygularını anlayın</vt:lpstr>
      <vt:lpstr>Psikolojik Sağlamlık Yolculuğu </vt:lpstr>
      <vt:lpstr>Kaynakça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REHBERLİK</cp:lastModifiedBy>
  <cp:revision>34</cp:revision>
  <dcterms:created xsi:type="dcterms:W3CDTF">2014-04-01T16:35:38Z</dcterms:created>
  <dcterms:modified xsi:type="dcterms:W3CDTF">2023-10-02T07:45:32Z</dcterms:modified>
</cp:coreProperties>
</file>